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7" r:id="rId5"/>
  </p:sldMasterIdLst>
  <p:notesMasterIdLst>
    <p:notesMasterId r:id="rId52"/>
  </p:notesMasterIdLst>
  <p:sldIdLst>
    <p:sldId id="591" r:id="rId6"/>
    <p:sldId id="465" r:id="rId7"/>
    <p:sldId id="480" r:id="rId8"/>
    <p:sldId id="481" r:id="rId9"/>
    <p:sldId id="518" r:id="rId10"/>
    <p:sldId id="637" r:id="rId11"/>
    <p:sldId id="638" r:id="rId12"/>
    <p:sldId id="654" r:id="rId13"/>
    <p:sldId id="630" r:id="rId14"/>
    <p:sldId id="645" r:id="rId15"/>
    <p:sldId id="604" r:id="rId16"/>
    <p:sldId id="632" r:id="rId17"/>
    <p:sldId id="633" r:id="rId18"/>
    <p:sldId id="664" r:id="rId19"/>
    <p:sldId id="636" r:id="rId20"/>
    <p:sldId id="635" r:id="rId21"/>
    <p:sldId id="634" r:id="rId22"/>
    <p:sldId id="603" r:id="rId23"/>
    <p:sldId id="608" r:id="rId24"/>
    <p:sldId id="651" r:id="rId25"/>
    <p:sldId id="653" r:id="rId26"/>
    <p:sldId id="639" r:id="rId27"/>
    <p:sldId id="641" r:id="rId28"/>
    <p:sldId id="617" r:id="rId29"/>
    <p:sldId id="624" r:id="rId30"/>
    <p:sldId id="618" r:id="rId31"/>
    <p:sldId id="619" r:id="rId32"/>
    <p:sldId id="610" r:id="rId33"/>
    <p:sldId id="612" r:id="rId34"/>
    <p:sldId id="656" r:id="rId35"/>
    <p:sldId id="660" r:id="rId36"/>
    <p:sldId id="657" r:id="rId37"/>
    <p:sldId id="661" r:id="rId38"/>
    <p:sldId id="614" r:id="rId39"/>
    <p:sldId id="643" r:id="rId40"/>
    <p:sldId id="644" r:id="rId41"/>
    <p:sldId id="648" r:id="rId42"/>
    <p:sldId id="647" r:id="rId43"/>
    <p:sldId id="665" r:id="rId44"/>
    <p:sldId id="666" r:id="rId45"/>
    <p:sldId id="655" r:id="rId46"/>
    <p:sldId id="611" r:id="rId47"/>
    <p:sldId id="595" r:id="rId48"/>
    <p:sldId id="606" r:id="rId49"/>
    <p:sldId id="605" r:id="rId50"/>
    <p:sldId id="609" r:id="rId51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98"/>
    <a:srgbClr val="0B67A6"/>
    <a:srgbClr val="0470B1"/>
    <a:srgbClr val="8E9B32"/>
    <a:srgbClr val="EAAF0F"/>
    <a:srgbClr val="3C8199"/>
    <a:srgbClr val="5D8C76"/>
    <a:srgbClr val="6A1363"/>
    <a:srgbClr val="76176E"/>
    <a:srgbClr val="2B95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661" autoAdjust="0"/>
    <p:restoredTop sz="81418" autoAdjust="0"/>
  </p:normalViewPr>
  <p:slideViewPr>
    <p:cSldViewPr snapToGrid="0">
      <p:cViewPr varScale="1">
        <p:scale>
          <a:sx n="71" d="100"/>
          <a:sy n="71" d="100"/>
        </p:scale>
        <p:origin x="-2592" y="-104"/>
      </p:cViewPr>
      <p:guideLst>
        <p:guide orient="horz" pos="576"/>
        <p:guide orient="horz" pos="1728"/>
        <p:guide orient="horz" pos="3976"/>
        <p:guide pos="5616"/>
        <p:guide pos="182"/>
        <p:guide pos="55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9D6C6C-DEA2-3C4F-8DA5-EB95DCDD3767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657936-CF12-1E4F-8E07-F7200440513C}">
      <dgm:prSet phldrT="[Text]" custT="1"/>
      <dgm:spPr/>
      <dgm:t>
        <a:bodyPr/>
        <a:lstStyle/>
        <a:p>
          <a:r>
            <a:rPr lang="en-US" sz="1600" b="1" dirty="0" smtClean="0"/>
            <a:t>Agile teams</a:t>
          </a:r>
          <a:endParaRPr lang="en-US" sz="1600" b="1" dirty="0"/>
        </a:p>
      </dgm:t>
    </dgm:pt>
    <dgm:pt modelId="{E9B16A28-1A93-B94A-9583-D8B85EEA31C8}" type="parTrans" cxnId="{A8B87D32-2D08-DC4A-8B62-FF6AE5AA5D76}">
      <dgm:prSet/>
      <dgm:spPr/>
      <dgm:t>
        <a:bodyPr/>
        <a:lstStyle/>
        <a:p>
          <a:endParaRPr lang="en-US"/>
        </a:p>
      </dgm:t>
    </dgm:pt>
    <dgm:pt modelId="{DB736905-C6A2-9F49-921D-4E9AB65B0906}" type="sibTrans" cxnId="{A8B87D32-2D08-DC4A-8B62-FF6AE5AA5D76}">
      <dgm:prSet/>
      <dgm:spPr/>
      <dgm:t>
        <a:bodyPr/>
        <a:lstStyle/>
        <a:p>
          <a:endParaRPr lang="en-US"/>
        </a:p>
      </dgm:t>
    </dgm:pt>
    <dgm:pt modelId="{C5F5D6E4-BAAC-8940-B4A6-EEDAB10DB20B}">
      <dgm:prSet phldrT="[Text]" custT="1"/>
      <dgm:spPr/>
      <dgm:t>
        <a:bodyPr/>
        <a:lstStyle/>
        <a:p>
          <a:r>
            <a:rPr lang="en-US" sz="1600" b="1" dirty="0" smtClean="0"/>
            <a:t>Agile Programs</a:t>
          </a:r>
          <a:endParaRPr lang="en-US" sz="1600" b="1" dirty="0"/>
        </a:p>
      </dgm:t>
    </dgm:pt>
    <dgm:pt modelId="{910AF0C5-652E-E54A-95ED-3CEE13334882}" type="parTrans" cxnId="{40A093EA-7BAD-9C4B-A9A8-93217755FCEB}">
      <dgm:prSet/>
      <dgm:spPr/>
      <dgm:t>
        <a:bodyPr/>
        <a:lstStyle/>
        <a:p>
          <a:endParaRPr lang="en-US"/>
        </a:p>
      </dgm:t>
    </dgm:pt>
    <dgm:pt modelId="{6521F4FD-F5D1-E141-912D-3428B4F2439E}" type="sibTrans" cxnId="{40A093EA-7BAD-9C4B-A9A8-93217755FCEB}">
      <dgm:prSet/>
      <dgm:spPr/>
      <dgm:t>
        <a:bodyPr/>
        <a:lstStyle/>
        <a:p>
          <a:endParaRPr lang="en-US"/>
        </a:p>
      </dgm:t>
    </dgm:pt>
    <dgm:pt modelId="{173F64CC-4924-AA48-8CC2-E4EDF2ACB951}">
      <dgm:prSet phldrT="[Text]" custT="1"/>
      <dgm:spPr/>
      <dgm:t>
        <a:bodyPr/>
        <a:lstStyle/>
        <a:p>
          <a:r>
            <a:rPr lang="en-US" sz="1600" b="1" dirty="0" smtClean="0"/>
            <a:t>Agile Technical Practices</a:t>
          </a:r>
          <a:endParaRPr lang="en-US" sz="1600" b="1" dirty="0"/>
        </a:p>
      </dgm:t>
    </dgm:pt>
    <dgm:pt modelId="{69F7D9B9-6D6D-7F4D-A8F9-9F36686A661F}" type="parTrans" cxnId="{ECC59AAA-F864-B34B-A673-F45DB49CADAC}">
      <dgm:prSet/>
      <dgm:spPr/>
      <dgm:t>
        <a:bodyPr/>
        <a:lstStyle/>
        <a:p>
          <a:endParaRPr lang="en-US"/>
        </a:p>
      </dgm:t>
    </dgm:pt>
    <dgm:pt modelId="{2261AB5A-2B72-5140-9E9D-526265740B3D}" type="sibTrans" cxnId="{ECC59AAA-F864-B34B-A673-F45DB49CADAC}">
      <dgm:prSet/>
      <dgm:spPr/>
      <dgm:t>
        <a:bodyPr/>
        <a:lstStyle/>
        <a:p>
          <a:endParaRPr lang="en-US"/>
        </a:p>
      </dgm:t>
    </dgm:pt>
    <dgm:pt modelId="{D4A43CD6-E26A-BD44-ADD8-C16777E417CC}">
      <dgm:prSet phldrT="[Text]" custT="1"/>
      <dgm:spPr/>
      <dgm:t>
        <a:bodyPr/>
        <a:lstStyle/>
        <a:p>
          <a:r>
            <a:rPr lang="en-US" sz="1600" b="1" dirty="0" smtClean="0"/>
            <a:t>Agile Portfolio Management &amp;</a:t>
          </a:r>
          <a:br>
            <a:rPr lang="en-US" sz="1600" b="1" dirty="0" smtClean="0"/>
          </a:br>
          <a:r>
            <a:rPr lang="en-US" sz="1600" b="1" dirty="0" smtClean="0"/>
            <a:t>Agile Architecture</a:t>
          </a:r>
          <a:endParaRPr lang="en-US" sz="1600" b="1" dirty="0"/>
        </a:p>
      </dgm:t>
    </dgm:pt>
    <dgm:pt modelId="{8B5DE30F-F5B3-AF48-805C-5C87DA7D026B}" type="parTrans" cxnId="{DBC5D057-83BC-D643-A9EE-5459AF99B532}">
      <dgm:prSet/>
      <dgm:spPr/>
      <dgm:t>
        <a:bodyPr/>
        <a:lstStyle/>
        <a:p>
          <a:endParaRPr lang="en-US"/>
        </a:p>
      </dgm:t>
    </dgm:pt>
    <dgm:pt modelId="{FD8237C5-EC30-6E4F-A7ED-062FEB7BC630}" type="sibTrans" cxnId="{DBC5D057-83BC-D643-A9EE-5459AF99B532}">
      <dgm:prSet/>
      <dgm:spPr/>
      <dgm:t>
        <a:bodyPr/>
        <a:lstStyle/>
        <a:p>
          <a:endParaRPr lang="en-US"/>
        </a:p>
      </dgm:t>
    </dgm:pt>
    <dgm:pt modelId="{245635CC-EE77-954A-918C-7B2FF0C82B9A}">
      <dgm:prSet phldrT="[Text]" custT="1"/>
      <dgm:spPr/>
      <dgm:t>
        <a:bodyPr/>
        <a:lstStyle/>
        <a:p>
          <a:r>
            <a:rPr lang="en-US" sz="1600" b="1" dirty="0" smtClean="0"/>
            <a:t>Lean Thinking Enterprise</a:t>
          </a:r>
          <a:endParaRPr lang="en-US" sz="1600" b="1" dirty="0"/>
        </a:p>
      </dgm:t>
    </dgm:pt>
    <dgm:pt modelId="{22EE5DE6-92D4-6746-B0A1-4722EFB0E7DD}" type="parTrans" cxnId="{76A0EFED-FF9B-8848-A684-A486A9700E07}">
      <dgm:prSet/>
      <dgm:spPr/>
      <dgm:t>
        <a:bodyPr/>
        <a:lstStyle/>
        <a:p>
          <a:endParaRPr lang="en-US"/>
        </a:p>
      </dgm:t>
    </dgm:pt>
    <dgm:pt modelId="{5BC22BCF-0074-654A-85D2-38F86B4A34ED}" type="sibTrans" cxnId="{76A0EFED-FF9B-8848-A684-A486A9700E07}">
      <dgm:prSet/>
      <dgm:spPr/>
      <dgm:t>
        <a:bodyPr/>
        <a:lstStyle/>
        <a:p>
          <a:endParaRPr lang="en-US"/>
        </a:p>
      </dgm:t>
    </dgm:pt>
    <dgm:pt modelId="{9AB2DC8B-8BC8-F941-BBE4-DFCE8FA40681}" type="pres">
      <dgm:prSet presAssocID="{429D6C6C-DEA2-3C4F-8DA5-EB95DCDD376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7415D32-2997-794B-9658-20670AD4EE06}" type="pres">
      <dgm:prSet presAssocID="{CD657936-CF12-1E4F-8E07-F7200440513C}" presName="composite" presStyleCnt="0"/>
      <dgm:spPr/>
    </dgm:pt>
    <dgm:pt modelId="{1984DEF7-F423-3D4B-A29F-3AD2B796A015}" type="pres">
      <dgm:prSet presAssocID="{CD657936-CF12-1E4F-8E07-F7200440513C}" presName="LShape" presStyleLbl="alignNode1" presStyleIdx="0" presStyleCnt="9"/>
      <dgm:spPr/>
    </dgm:pt>
    <dgm:pt modelId="{556FED39-4457-494D-B60D-73BAFCFCAB11}" type="pres">
      <dgm:prSet presAssocID="{CD657936-CF12-1E4F-8E07-F7200440513C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150E5C-2E63-3340-84BD-503DD95DC1FE}" type="pres">
      <dgm:prSet presAssocID="{CD657936-CF12-1E4F-8E07-F7200440513C}" presName="Triangle" presStyleLbl="alignNode1" presStyleIdx="1" presStyleCnt="9"/>
      <dgm:spPr/>
    </dgm:pt>
    <dgm:pt modelId="{0141522C-2C41-774B-8634-4328E7755243}" type="pres">
      <dgm:prSet presAssocID="{DB736905-C6A2-9F49-921D-4E9AB65B0906}" presName="sibTrans" presStyleCnt="0"/>
      <dgm:spPr/>
    </dgm:pt>
    <dgm:pt modelId="{69B3E685-718E-7145-9C44-70992CDDDF92}" type="pres">
      <dgm:prSet presAssocID="{DB736905-C6A2-9F49-921D-4E9AB65B0906}" presName="space" presStyleCnt="0"/>
      <dgm:spPr/>
    </dgm:pt>
    <dgm:pt modelId="{1989156A-42FC-A846-8CB1-825887DCD1E7}" type="pres">
      <dgm:prSet presAssocID="{C5F5D6E4-BAAC-8940-B4A6-EEDAB10DB20B}" presName="composite" presStyleCnt="0"/>
      <dgm:spPr/>
    </dgm:pt>
    <dgm:pt modelId="{A53C6193-85B8-4E4C-A4CA-260DBBF6BCEE}" type="pres">
      <dgm:prSet presAssocID="{C5F5D6E4-BAAC-8940-B4A6-EEDAB10DB20B}" presName="LShape" presStyleLbl="alignNode1" presStyleIdx="2" presStyleCnt="9"/>
      <dgm:spPr/>
    </dgm:pt>
    <dgm:pt modelId="{9C98D9C6-59DF-8746-B4AC-1CE0D992E50B}" type="pres">
      <dgm:prSet presAssocID="{C5F5D6E4-BAAC-8940-B4A6-EEDAB10DB20B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9F104E-67C5-D54B-A626-069A3EC6BB2B}" type="pres">
      <dgm:prSet presAssocID="{C5F5D6E4-BAAC-8940-B4A6-EEDAB10DB20B}" presName="Triangle" presStyleLbl="alignNode1" presStyleIdx="3" presStyleCnt="9"/>
      <dgm:spPr/>
    </dgm:pt>
    <dgm:pt modelId="{7AD9679B-45BF-4C43-9B46-91405854A961}" type="pres">
      <dgm:prSet presAssocID="{6521F4FD-F5D1-E141-912D-3428B4F2439E}" presName="sibTrans" presStyleCnt="0"/>
      <dgm:spPr/>
    </dgm:pt>
    <dgm:pt modelId="{A7B0F0E1-C7E0-B640-B157-B43679D7D21A}" type="pres">
      <dgm:prSet presAssocID="{6521F4FD-F5D1-E141-912D-3428B4F2439E}" presName="space" presStyleCnt="0"/>
      <dgm:spPr/>
    </dgm:pt>
    <dgm:pt modelId="{B76281C6-8B98-244A-9718-B7E80D3DDB60}" type="pres">
      <dgm:prSet presAssocID="{173F64CC-4924-AA48-8CC2-E4EDF2ACB951}" presName="composite" presStyleCnt="0"/>
      <dgm:spPr/>
    </dgm:pt>
    <dgm:pt modelId="{CDB50E71-7A95-9A46-AB6F-CA996B3D2C57}" type="pres">
      <dgm:prSet presAssocID="{173F64CC-4924-AA48-8CC2-E4EDF2ACB951}" presName="LShape" presStyleLbl="alignNode1" presStyleIdx="4" presStyleCnt="9"/>
      <dgm:spPr/>
    </dgm:pt>
    <dgm:pt modelId="{8EA131D9-2C9D-384A-A001-AD1AB209CBAF}" type="pres">
      <dgm:prSet presAssocID="{173F64CC-4924-AA48-8CC2-E4EDF2ACB95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6D2FA4-9DAB-6E43-A63D-61CB7384FD67}" type="pres">
      <dgm:prSet presAssocID="{173F64CC-4924-AA48-8CC2-E4EDF2ACB951}" presName="Triangle" presStyleLbl="alignNode1" presStyleIdx="5" presStyleCnt="9"/>
      <dgm:spPr/>
    </dgm:pt>
    <dgm:pt modelId="{0649C6D9-1BC2-C14B-9D26-C54705BAAF8D}" type="pres">
      <dgm:prSet presAssocID="{2261AB5A-2B72-5140-9E9D-526265740B3D}" presName="sibTrans" presStyleCnt="0"/>
      <dgm:spPr/>
    </dgm:pt>
    <dgm:pt modelId="{8AE926A1-2591-474B-8737-688D7E60CF7F}" type="pres">
      <dgm:prSet presAssocID="{2261AB5A-2B72-5140-9E9D-526265740B3D}" presName="space" presStyleCnt="0"/>
      <dgm:spPr/>
    </dgm:pt>
    <dgm:pt modelId="{25ED770A-C02D-8F43-B51D-96AC8257E2F0}" type="pres">
      <dgm:prSet presAssocID="{D4A43CD6-E26A-BD44-ADD8-C16777E417CC}" presName="composite" presStyleCnt="0"/>
      <dgm:spPr/>
    </dgm:pt>
    <dgm:pt modelId="{B5A2F44D-54E0-3B4A-BB7C-090B09F2E435}" type="pres">
      <dgm:prSet presAssocID="{D4A43CD6-E26A-BD44-ADD8-C16777E417CC}" presName="LShape" presStyleLbl="alignNode1" presStyleIdx="6" presStyleCnt="9" custLinFactNeighborX="-3568"/>
      <dgm:spPr/>
    </dgm:pt>
    <dgm:pt modelId="{13E93F06-03AD-2F43-94B6-18800CBBB311}" type="pres">
      <dgm:prSet presAssocID="{D4A43CD6-E26A-BD44-ADD8-C16777E417CC}" presName="ParentText" presStyleLbl="revTx" presStyleIdx="3" presStyleCnt="5" custScaleX="134534" custLinFactNeighborX="168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697694-0A40-E543-89BE-0DC11DD61D7C}" type="pres">
      <dgm:prSet presAssocID="{D4A43CD6-E26A-BD44-ADD8-C16777E417CC}" presName="Triangle" presStyleLbl="alignNode1" presStyleIdx="7" presStyleCnt="9"/>
      <dgm:spPr/>
    </dgm:pt>
    <dgm:pt modelId="{C3F12321-3ED6-2943-A02A-109D4E209592}" type="pres">
      <dgm:prSet presAssocID="{FD8237C5-EC30-6E4F-A7ED-062FEB7BC630}" presName="sibTrans" presStyleCnt="0"/>
      <dgm:spPr/>
    </dgm:pt>
    <dgm:pt modelId="{06C24D34-A56C-2142-B428-201DAB450F2A}" type="pres">
      <dgm:prSet presAssocID="{FD8237C5-EC30-6E4F-A7ED-062FEB7BC630}" presName="space" presStyleCnt="0"/>
      <dgm:spPr/>
    </dgm:pt>
    <dgm:pt modelId="{0F1A0DFB-9E76-DB49-90A0-9F6ED0952396}" type="pres">
      <dgm:prSet presAssocID="{245635CC-EE77-954A-918C-7B2FF0C82B9A}" presName="composite" presStyleCnt="0"/>
      <dgm:spPr/>
    </dgm:pt>
    <dgm:pt modelId="{A3D8BE65-B3B6-EA43-B475-51A53C7AF928}" type="pres">
      <dgm:prSet presAssocID="{245635CC-EE77-954A-918C-7B2FF0C82B9A}" presName="LShape" presStyleLbl="alignNode1" presStyleIdx="8" presStyleCnt="9"/>
      <dgm:spPr/>
    </dgm:pt>
    <dgm:pt modelId="{02936337-8F28-8E4C-84F1-6A15665028B1}" type="pres">
      <dgm:prSet presAssocID="{245635CC-EE77-954A-918C-7B2FF0C82B9A}" presName="ParentText" presStyleLbl="revTx" presStyleIdx="4" presStyleCnt="5" custLinFactNeighborY="-42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E70C51-276D-4BD6-B2B6-034617C1AEB4}" type="presOf" srcId="{245635CC-EE77-954A-918C-7B2FF0C82B9A}" destId="{02936337-8F28-8E4C-84F1-6A15665028B1}" srcOrd="0" destOrd="0" presId="urn:microsoft.com/office/officeart/2009/3/layout/StepUpProcess"/>
    <dgm:cxn modelId="{B39E1115-EC7D-461F-B0F0-146C72818B07}" type="presOf" srcId="{CD657936-CF12-1E4F-8E07-F7200440513C}" destId="{556FED39-4457-494D-B60D-73BAFCFCAB11}" srcOrd="0" destOrd="0" presId="urn:microsoft.com/office/officeart/2009/3/layout/StepUpProcess"/>
    <dgm:cxn modelId="{A8B87D32-2D08-DC4A-8B62-FF6AE5AA5D76}" srcId="{429D6C6C-DEA2-3C4F-8DA5-EB95DCDD3767}" destId="{CD657936-CF12-1E4F-8E07-F7200440513C}" srcOrd="0" destOrd="0" parTransId="{E9B16A28-1A93-B94A-9583-D8B85EEA31C8}" sibTransId="{DB736905-C6A2-9F49-921D-4E9AB65B0906}"/>
    <dgm:cxn modelId="{ECC59AAA-F864-B34B-A673-F45DB49CADAC}" srcId="{429D6C6C-DEA2-3C4F-8DA5-EB95DCDD3767}" destId="{173F64CC-4924-AA48-8CC2-E4EDF2ACB951}" srcOrd="2" destOrd="0" parTransId="{69F7D9B9-6D6D-7F4D-A8F9-9F36686A661F}" sibTransId="{2261AB5A-2B72-5140-9E9D-526265740B3D}"/>
    <dgm:cxn modelId="{76A0EFED-FF9B-8848-A684-A486A9700E07}" srcId="{429D6C6C-DEA2-3C4F-8DA5-EB95DCDD3767}" destId="{245635CC-EE77-954A-918C-7B2FF0C82B9A}" srcOrd="4" destOrd="0" parTransId="{22EE5DE6-92D4-6746-B0A1-4722EFB0E7DD}" sibTransId="{5BC22BCF-0074-654A-85D2-38F86B4A34ED}"/>
    <dgm:cxn modelId="{560A9ED6-D78B-4E4D-B381-EE2C67C19519}" type="presOf" srcId="{D4A43CD6-E26A-BD44-ADD8-C16777E417CC}" destId="{13E93F06-03AD-2F43-94B6-18800CBBB311}" srcOrd="0" destOrd="0" presId="urn:microsoft.com/office/officeart/2009/3/layout/StepUpProcess"/>
    <dgm:cxn modelId="{798A8AC8-B358-4B03-8CBD-03CD9D20F84B}" type="presOf" srcId="{173F64CC-4924-AA48-8CC2-E4EDF2ACB951}" destId="{8EA131D9-2C9D-384A-A001-AD1AB209CBAF}" srcOrd="0" destOrd="0" presId="urn:microsoft.com/office/officeart/2009/3/layout/StepUpProcess"/>
    <dgm:cxn modelId="{40A093EA-7BAD-9C4B-A9A8-93217755FCEB}" srcId="{429D6C6C-DEA2-3C4F-8DA5-EB95DCDD3767}" destId="{C5F5D6E4-BAAC-8940-B4A6-EEDAB10DB20B}" srcOrd="1" destOrd="0" parTransId="{910AF0C5-652E-E54A-95ED-3CEE13334882}" sibTransId="{6521F4FD-F5D1-E141-912D-3428B4F2439E}"/>
    <dgm:cxn modelId="{C5EFCAC1-102C-444F-A2FE-A0EB4037E9AE}" type="presOf" srcId="{429D6C6C-DEA2-3C4F-8DA5-EB95DCDD3767}" destId="{9AB2DC8B-8BC8-F941-BBE4-DFCE8FA40681}" srcOrd="0" destOrd="0" presId="urn:microsoft.com/office/officeart/2009/3/layout/StepUpProcess"/>
    <dgm:cxn modelId="{DBC5D057-83BC-D643-A9EE-5459AF99B532}" srcId="{429D6C6C-DEA2-3C4F-8DA5-EB95DCDD3767}" destId="{D4A43CD6-E26A-BD44-ADD8-C16777E417CC}" srcOrd="3" destOrd="0" parTransId="{8B5DE30F-F5B3-AF48-805C-5C87DA7D026B}" sibTransId="{FD8237C5-EC30-6E4F-A7ED-062FEB7BC630}"/>
    <dgm:cxn modelId="{C8C0E9B1-346E-4A7A-87A4-B56E24121B05}" type="presOf" srcId="{C5F5D6E4-BAAC-8940-B4A6-EEDAB10DB20B}" destId="{9C98D9C6-59DF-8746-B4AC-1CE0D992E50B}" srcOrd="0" destOrd="0" presId="urn:microsoft.com/office/officeart/2009/3/layout/StepUpProcess"/>
    <dgm:cxn modelId="{F7CD0462-785A-4567-AE0C-E7F19A7071FA}" type="presParOf" srcId="{9AB2DC8B-8BC8-F941-BBE4-DFCE8FA40681}" destId="{17415D32-2997-794B-9658-20670AD4EE06}" srcOrd="0" destOrd="0" presId="urn:microsoft.com/office/officeart/2009/3/layout/StepUpProcess"/>
    <dgm:cxn modelId="{C1734FDF-5F97-43C6-95E9-F0338D03ED91}" type="presParOf" srcId="{17415D32-2997-794B-9658-20670AD4EE06}" destId="{1984DEF7-F423-3D4B-A29F-3AD2B796A015}" srcOrd="0" destOrd="0" presId="urn:microsoft.com/office/officeart/2009/3/layout/StepUpProcess"/>
    <dgm:cxn modelId="{46F62180-E753-459C-9C9D-E9E629229F28}" type="presParOf" srcId="{17415D32-2997-794B-9658-20670AD4EE06}" destId="{556FED39-4457-494D-B60D-73BAFCFCAB11}" srcOrd="1" destOrd="0" presId="urn:microsoft.com/office/officeart/2009/3/layout/StepUpProcess"/>
    <dgm:cxn modelId="{8E86AF1F-8877-476E-972A-8EB7C051D39D}" type="presParOf" srcId="{17415D32-2997-794B-9658-20670AD4EE06}" destId="{F0150E5C-2E63-3340-84BD-503DD95DC1FE}" srcOrd="2" destOrd="0" presId="urn:microsoft.com/office/officeart/2009/3/layout/StepUpProcess"/>
    <dgm:cxn modelId="{E75C27F7-B253-4853-8760-A4F507E867E6}" type="presParOf" srcId="{9AB2DC8B-8BC8-F941-BBE4-DFCE8FA40681}" destId="{0141522C-2C41-774B-8634-4328E7755243}" srcOrd="1" destOrd="0" presId="urn:microsoft.com/office/officeart/2009/3/layout/StepUpProcess"/>
    <dgm:cxn modelId="{8D6F6199-24C9-4FF0-A444-DD599D8ACACF}" type="presParOf" srcId="{0141522C-2C41-774B-8634-4328E7755243}" destId="{69B3E685-718E-7145-9C44-70992CDDDF92}" srcOrd="0" destOrd="0" presId="urn:microsoft.com/office/officeart/2009/3/layout/StepUpProcess"/>
    <dgm:cxn modelId="{25ACB12C-D1D1-476D-9167-B5586DA24200}" type="presParOf" srcId="{9AB2DC8B-8BC8-F941-BBE4-DFCE8FA40681}" destId="{1989156A-42FC-A846-8CB1-825887DCD1E7}" srcOrd="2" destOrd="0" presId="urn:microsoft.com/office/officeart/2009/3/layout/StepUpProcess"/>
    <dgm:cxn modelId="{E3C86AAE-9AE0-4031-82BC-D89B6CF365F4}" type="presParOf" srcId="{1989156A-42FC-A846-8CB1-825887DCD1E7}" destId="{A53C6193-85B8-4E4C-A4CA-260DBBF6BCEE}" srcOrd="0" destOrd="0" presId="urn:microsoft.com/office/officeart/2009/3/layout/StepUpProcess"/>
    <dgm:cxn modelId="{46D8FB69-DEFA-434D-B5CA-2D8C4A4691C6}" type="presParOf" srcId="{1989156A-42FC-A846-8CB1-825887DCD1E7}" destId="{9C98D9C6-59DF-8746-B4AC-1CE0D992E50B}" srcOrd="1" destOrd="0" presId="urn:microsoft.com/office/officeart/2009/3/layout/StepUpProcess"/>
    <dgm:cxn modelId="{5A824DEC-9C4C-4B08-9FFE-582F90C481C9}" type="presParOf" srcId="{1989156A-42FC-A846-8CB1-825887DCD1E7}" destId="{859F104E-67C5-D54B-A626-069A3EC6BB2B}" srcOrd="2" destOrd="0" presId="urn:microsoft.com/office/officeart/2009/3/layout/StepUpProcess"/>
    <dgm:cxn modelId="{D7326296-B961-41BC-AB4B-18A4384E8BFE}" type="presParOf" srcId="{9AB2DC8B-8BC8-F941-BBE4-DFCE8FA40681}" destId="{7AD9679B-45BF-4C43-9B46-91405854A961}" srcOrd="3" destOrd="0" presId="urn:microsoft.com/office/officeart/2009/3/layout/StepUpProcess"/>
    <dgm:cxn modelId="{806212E7-1339-447E-915C-B91EF1EEC021}" type="presParOf" srcId="{7AD9679B-45BF-4C43-9B46-91405854A961}" destId="{A7B0F0E1-C7E0-B640-B157-B43679D7D21A}" srcOrd="0" destOrd="0" presId="urn:microsoft.com/office/officeart/2009/3/layout/StepUpProcess"/>
    <dgm:cxn modelId="{840D5FE9-2317-406B-8058-15FF30C77F2E}" type="presParOf" srcId="{9AB2DC8B-8BC8-F941-BBE4-DFCE8FA40681}" destId="{B76281C6-8B98-244A-9718-B7E80D3DDB60}" srcOrd="4" destOrd="0" presId="urn:microsoft.com/office/officeart/2009/3/layout/StepUpProcess"/>
    <dgm:cxn modelId="{A5E43B2B-482C-4557-A25B-085C6273AF9C}" type="presParOf" srcId="{B76281C6-8B98-244A-9718-B7E80D3DDB60}" destId="{CDB50E71-7A95-9A46-AB6F-CA996B3D2C57}" srcOrd="0" destOrd="0" presId="urn:microsoft.com/office/officeart/2009/3/layout/StepUpProcess"/>
    <dgm:cxn modelId="{4DBFD0C1-C688-4580-8D30-E9B35BF08A75}" type="presParOf" srcId="{B76281C6-8B98-244A-9718-B7E80D3DDB60}" destId="{8EA131D9-2C9D-384A-A001-AD1AB209CBAF}" srcOrd="1" destOrd="0" presId="urn:microsoft.com/office/officeart/2009/3/layout/StepUpProcess"/>
    <dgm:cxn modelId="{3A78DD6F-627D-4841-8057-7305091F86B9}" type="presParOf" srcId="{B76281C6-8B98-244A-9718-B7E80D3DDB60}" destId="{896D2FA4-9DAB-6E43-A63D-61CB7384FD67}" srcOrd="2" destOrd="0" presId="urn:microsoft.com/office/officeart/2009/3/layout/StepUpProcess"/>
    <dgm:cxn modelId="{4B269809-5CF4-4490-813D-8B4BA9C8DFC8}" type="presParOf" srcId="{9AB2DC8B-8BC8-F941-BBE4-DFCE8FA40681}" destId="{0649C6D9-1BC2-C14B-9D26-C54705BAAF8D}" srcOrd="5" destOrd="0" presId="urn:microsoft.com/office/officeart/2009/3/layout/StepUpProcess"/>
    <dgm:cxn modelId="{3AD7DA4F-F047-4ECE-B559-A49E77667B23}" type="presParOf" srcId="{0649C6D9-1BC2-C14B-9D26-C54705BAAF8D}" destId="{8AE926A1-2591-474B-8737-688D7E60CF7F}" srcOrd="0" destOrd="0" presId="urn:microsoft.com/office/officeart/2009/3/layout/StepUpProcess"/>
    <dgm:cxn modelId="{97CD6009-845F-4E39-8E29-E6A4A2AC1FC2}" type="presParOf" srcId="{9AB2DC8B-8BC8-F941-BBE4-DFCE8FA40681}" destId="{25ED770A-C02D-8F43-B51D-96AC8257E2F0}" srcOrd="6" destOrd="0" presId="urn:microsoft.com/office/officeart/2009/3/layout/StepUpProcess"/>
    <dgm:cxn modelId="{83C67681-B7B2-4C01-9728-D0C94F5D6989}" type="presParOf" srcId="{25ED770A-C02D-8F43-B51D-96AC8257E2F0}" destId="{B5A2F44D-54E0-3B4A-BB7C-090B09F2E435}" srcOrd="0" destOrd="0" presId="urn:microsoft.com/office/officeart/2009/3/layout/StepUpProcess"/>
    <dgm:cxn modelId="{75FC5106-283B-4375-85F5-DCBE623A151E}" type="presParOf" srcId="{25ED770A-C02D-8F43-B51D-96AC8257E2F0}" destId="{13E93F06-03AD-2F43-94B6-18800CBBB311}" srcOrd="1" destOrd="0" presId="urn:microsoft.com/office/officeart/2009/3/layout/StepUpProcess"/>
    <dgm:cxn modelId="{1E799F06-8E8A-4F72-8F48-DCCC736185CB}" type="presParOf" srcId="{25ED770A-C02D-8F43-B51D-96AC8257E2F0}" destId="{A8697694-0A40-E543-89BE-0DC11DD61D7C}" srcOrd="2" destOrd="0" presId="urn:microsoft.com/office/officeart/2009/3/layout/StepUpProcess"/>
    <dgm:cxn modelId="{D3F8E56F-799D-46B2-A69D-0B2471C09514}" type="presParOf" srcId="{9AB2DC8B-8BC8-F941-BBE4-DFCE8FA40681}" destId="{C3F12321-3ED6-2943-A02A-109D4E209592}" srcOrd="7" destOrd="0" presId="urn:microsoft.com/office/officeart/2009/3/layout/StepUpProcess"/>
    <dgm:cxn modelId="{81F282DB-D3EE-4445-8650-8CC1A1032333}" type="presParOf" srcId="{C3F12321-3ED6-2943-A02A-109D4E209592}" destId="{06C24D34-A56C-2142-B428-201DAB450F2A}" srcOrd="0" destOrd="0" presId="urn:microsoft.com/office/officeart/2009/3/layout/StepUpProcess"/>
    <dgm:cxn modelId="{03657A7D-DD96-4A97-876B-80A50729C115}" type="presParOf" srcId="{9AB2DC8B-8BC8-F941-BBE4-DFCE8FA40681}" destId="{0F1A0DFB-9E76-DB49-90A0-9F6ED0952396}" srcOrd="8" destOrd="0" presId="urn:microsoft.com/office/officeart/2009/3/layout/StepUpProcess"/>
    <dgm:cxn modelId="{E7EE6B11-6A33-414E-BED7-DCA44FAABB93}" type="presParOf" srcId="{0F1A0DFB-9E76-DB49-90A0-9F6ED0952396}" destId="{A3D8BE65-B3B6-EA43-B475-51A53C7AF928}" srcOrd="0" destOrd="0" presId="urn:microsoft.com/office/officeart/2009/3/layout/StepUpProcess"/>
    <dgm:cxn modelId="{ED2E6A77-567A-4C9E-9312-87A0E3553AB5}" type="presParOf" srcId="{0F1A0DFB-9E76-DB49-90A0-9F6ED0952396}" destId="{02936337-8F28-8E4C-84F1-6A15665028B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DB2D64-A526-2340-A6E0-6D426178C04A}" type="doc">
      <dgm:prSet loTypeId="urn:microsoft.com/office/officeart/2005/8/layout/radial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4E2629-3662-C94E-8A77-93C4C86B0A59}" type="pres">
      <dgm:prSet presAssocID="{07DB2D64-A526-2340-A6E0-6D426178C04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F81E4C-DA03-FA42-A861-7F2B11758B58}" type="pres">
      <dgm:prSet presAssocID="{07DB2D64-A526-2340-A6E0-6D426178C04A}" presName="radial" presStyleCnt="0">
        <dgm:presLayoutVars>
          <dgm:animLvl val="ctr"/>
        </dgm:presLayoutVars>
      </dgm:prSet>
      <dgm:spPr/>
    </dgm:pt>
  </dgm:ptLst>
  <dgm:cxnLst>
    <dgm:cxn modelId="{90030A8F-6D4A-4223-A56E-98A3E669F80D}" type="presOf" srcId="{07DB2D64-A526-2340-A6E0-6D426178C04A}" destId="{F44E2629-3662-C94E-8A77-93C4C86B0A59}" srcOrd="0" destOrd="0" presId="urn:microsoft.com/office/officeart/2005/8/layout/radial3"/>
    <dgm:cxn modelId="{09FE0477-8905-4FE1-AF47-2BCECBCDEF7B}" type="presParOf" srcId="{F44E2629-3662-C94E-8A77-93C4C86B0A59}" destId="{70F81E4C-DA03-FA42-A861-7F2B11758B58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1708F38-2DC1-8144-8127-5451179B4CB4}" type="doc">
      <dgm:prSet loTypeId="urn:microsoft.com/office/officeart/2005/8/layout/radial4" loCatId="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2A78A0-A41E-8D43-A8FB-59C14C49FBA5}">
      <dgm:prSet phldrT="[Text]"/>
      <dgm:spPr/>
      <dgm:t>
        <a:bodyPr/>
        <a:lstStyle/>
        <a:p>
          <a:r>
            <a:rPr lang="en-US" dirty="0" smtClean="0"/>
            <a:t>Business Results</a:t>
          </a:r>
        </a:p>
      </dgm:t>
    </dgm:pt>
    <dgm:pt modelId="{72DA5C0C-809D-7043-B587-8EA20E374256}" type="parTrans" cxnId="{625B8627-AE80-1F43-A44C-8C869DA170CA}">
      <dgm:prSet/>
      <dgm:spPr/>
      <dgm:t>
        <a:bodyPr/>
        <a:lstStyle/>
        <a:p>
          <a:endParaRPr lang="en-US"/>
        </a:p>
      </dgm:t>
    </dgm:pt>
    <dgm:pt modelId="{6F1A07CE-033A-5D43-847A-BA36D405CD67}" type="sibTrans" cxnId="{625B8627-AE80-1F43-A44C-8C869DA170CA}">
      <dgm:prSet/>
      <dgm:spPr/>
      <dgm:t>
        <a:bodyPr/>
        <a:lstStyle/>
        <a:p>
          <a:endParaRPr lang="en-US"/>
        </a:p>
      </dgm:t>
    </dgm:pt>
    <dgm:pt modelId="{65D610F5-2B2E-854E-B71C-78B738797F97}">
      <dgm:prSet phldrT="[Text]"/>
      <dgm:spPr/>
      <dgm:t>
        <a:bodyPr/>
        <a:lstStyle/>
        <a:p>
          <a:r>
            <a:rPr lang="en-US" dirty="0" smtClean="0"/>
            <a:t>Productivity</a:t>
          </a:r>
          <a:endParaRPr lang="en-US" dirty="0"/>
        </a:p>
      </dgm:t>
    </dgm:pt>
    <dgm:pt modelId="{1AFF8B29-88F8-2345-9C57-0EFB52D46AD9}" type="parTrans" cxnId="{7A6B37F3-34C7-9141-A6F9-F3DABAC900F9}">
      <dgm:prSet/>
      <dgm:spPr/>
      <dgm:t>
        <a:bodyPr/>
        <a:lstStyle/>
        <a:p>
          <a:endParaRPr lang="en-US"/>
        </a:p>
      </dgm:t>
    </dgm:pt>
    <dgm:pt modelId="{D4FD17F8-0879-4642-A5DF-255D7850601B}" type="sibTrans" cxnId="{7A6B37F3-34C7-9141-A6F9-F3DABAC900F9}">
      <dgm:prSet/>
      <dgm:spPr/>
      <dgm:t>
        <a:bodyPr/>
        <a:lstStyle/>
        <a:p>
          <a:endParaRPr lang="en-US"/>
        </a:p>
      </dgm:t>
    </dgm:pt>
    <dgm:pt modelId="{A3D77585-9D38-2E4B-82E8-0F3BFA63B616}">
      <dgm:prSet phldrT="[Text]"/>
      <dgm:spPr/>
      <dgm:t>
        <a:bodyPr/>
        <a:lstStyle/>
        <a:p>
          <a:r>
            <a:rPr lang="en-US" dirty="0" smtClean="0"/>
            <a:t>Engagement</a:t>
          </a:r>
          <a:endParaRPr lang="en-US" dirty="0"/>
        </a:p>
      </dgm:t>
    </dgm:pt>
    <dgm:pt modelId="{3852E20C-D032-E446-B278-76C10563DD4A}" type="parTrans" cxnId="{D5F3AAE8-8E0B-F442-9600-9947E24442EA}">
      <dgm:prSet/>
      <dgm:spPr/>
      <dgm:t>
        <a:bodyPr/>
        <a:lstStyle/>
        <a:p>
          <a:endParaRPr lang="en-US"/>
        </a:p>
      </dgm:t>
    </dgm:pt>
    <dgm:pt modelId="{AAC77C1C-0830-8E44-B873-F5FC27ED394B}" type="sibTrans" cxnId="{D5F3AAE8-8E0B-F442-9600-9947E24442EA}">
      <dgm:prSet/>
      <dgm:spPr/>
      <dgm:t>
        <a:bodyPr/>
        <a:lstStyle/>
        <a:p>
          <a:endParaRPr lang="en-US"/>
        </a:p>
      </dgm:t>
    </dgm:pt>
    <dgm:pt modelId="{0A444D65-5B0B-404B-AEE1-589A72AE8467}">
      <dgm:prSet phldrT="[Text]"/>
      <dgm:spPr/>
      <dgm:t>
        <a:bodyPr/>
        <a:lstStyle/>
        <a:p>
          <a:r>
            <a:rPr lang="en-US" dirty="0" smtClean="0"/>
            <a:t>Time to Market</a:t>
          </a:r>
          <a:endParaRPr lang="en-US" dirty="0"/>
        </a:p>
      </dgm:t>
    </dgm:pt>
    <dgm:pt modelId="{2831DFCD-BAFC-5C49-A1FE-9275BE007E54}" type="parTrans" cxnId="{62C0859F-975F-314E-B3F2-A41D70869757}">
      <dgm:prSet/>
      <dgm:spPr/>
      <dgm:t>
        <a:bodyPr/>
        <a:lstStyle/>
        <a:p>
          <a:endParaRPr lang="en-US"/>
        </a:p>
      </dgm:t>
    </dgm:pt>
    <dgm:pt modelId="{8C22DF53-A666-AD4C-9FFF-EA5DD23E2E94}" type="sibTrans" cxnId="{62C0859F-975F-314E-B3F2-A41D70869757}">
      <dgm:prSet/>
      <dgm:spPr/>
      <dgm:t>
        <a:bodyPr/>
        <a:lstStyle/>
        <a:p>
          <a:endParaRPr lang="en-US"/>
        </a:p>
      </dgm:t>
    </dgm:pt>
    <dgm:pt modelId="{3B3B3D80-A8D9-4D49-9643-A58F38BE70BC}">
      <dgm:prSet phldrT="[Text]"/>
      <dgm:spPr/>
      <dgm:t>
        <a:bodyPr/>
        <a:lstStyle/>
        <a:p>
          <a:r>
            <a:rPr lang="en-US" dirty="0" smtClean="0"/>
            <a:t>Quality</a:t>
          </a:r>
          <a:endParaRPr lang="en-US" dirty="0"/>
        </a:p>
      </dgm:t>
    </dgm:pt>
    <dgm:pt modelId="{5DBFA230-53E0-1341-AB2E-1238B79CF1A3}" type="parTrans" cxnId="{6CF2365D-ED4C-7548-877B-F14B26A15BF1}">
      <dgm:prSet/>
      <dgm:spPr/>
      <dgm:t>
        <a:bodyPr/>
        <a:lstStyle/>
        <a:p>
          <a:endParaRPr lang="en-US"/>
        </a:p>
      </dgm:t>
    </dgm:pt>
    <dgm:pt modelId="{486B51BF-E51D-3E4E-8950-E0C58BB1F507}" type="sibTrans" cxnId="{6CF2365D-ED4C-7548-877B-F14B26A15BF1}">
      <dgm:prSet/>
      <dgm:spPr/>
      <dgm:t>
        <a:bodyPr/>
        <a:lstStyle/>
        <a:p>
          <a:endParaRPr lang="en-US"/>
        </a:p>
      </dgm:t>
    </dgm:pt>
    <dgm:pt modelId="{26452F25-6C19-834E-873B-8ED839C9216B}" type="pres">
      <dgm:prSet presAssocID="{51708F38-2DC1-8144-8127-5451179B4CB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8BF8F0-AD3F-1348-B512-7BA468DDEA96}" type="pres">
      <dgm:prSet presAssocID="{102A78A0-A41E-8D43-A8FB-59C14C49FBA5}" presName="centerShape" presStyleLbl="node0" presStyleIdx="0" presStyleCnt="1"/>
      <dgm:spPr/>
      <dgm:t>
        <a:bodyPr/>
        <a:lstStyle/>
        <a:p>
          <a:endParaRPr lang="en-US"/>
        </a:p>
      </dgm:t>
    </dgm:pt>
    <dgm:pt modelId="{0BEA1FF2-04C0-4646-9B12-42787C4AED34}" type="pres">
      <dgm:prSet presAssocID="{1AFF8B29-88F8-2345-9C57-0EFB52D46AD9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E05198AD-6C56-934E-AF4E-8F09D2497DEA}" type="pres">
      <dgm:prSet presAssocID="{65D610F5-2B2E-854E-B71C-78B738797F9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DF5EF-AE26-8C43-965C-13533ED73A13}" type="pres">
      <dgm:prSet presAssocID="{3852E20C-D032-E446-B278-76C10563DD4A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B41F9799-B527-294F-8388-B8CE60720687}" type="pres">
      <dgm:prSet presAssocID="{A3D77585-9D38-2E4B-82E8-0F3BFA63B61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CF3776-72CF-D843-9688-814CF7A4A1B6}" type="pres">
      <dgm:prSet presAssocID="{2831DFCD-BAFC-5C49-A1FE-9275BE007E54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B615C4C2-C28F-3649-965B-AD8F75C5DE24}" type="pres">
      <dgm:prSet presAssocID="{0A444D65-5B0B-404B-AEE1-589A72AE846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2D5634-AD5E-3D48-80D5-D410BE54AFBB}" type="pres">
      <dgm:prSet presAssocID="{5DBFA230-53E0-1341-AB2E-1238B79CF1A3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E723FDB4-CBCD-3649-A89F-42475636CF17}" type="pres">
      <dgm:prSet presAssocID="{3B3B3D80-A8D9-4D49-9643-A58F38BE70B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CF2365D-ED4C-7548-877B-F14B26A15BF1}" srcId="{102A78A0-A41E-8D43-A8FB-59C14C49FBA5}" destId="{3B3B3D80-A8D9-4D49-9643-A58F38BE70BC}" srcOrd="3" destOrd="0" parTransId="{5DBFA230-53E0-1341-AB2E-1238B79CF1A3}" sibTransId="{486B51BF-E51D-3E4E-8950-E0C58BB1F507}"/>
    <dgm:cxn modelId="{4E53CD1E-80DF-46D6-B9C6-8E97BD407855}" type="presOf" srcId="{2831DFCD-BAFC-5C49-A1FE-9275BE007E54}" destId="{48CF3776-72CF-D843-9688-814CF7A4A1B6}" srcOrd="0" destOrd="0" presId="urn:microsoft.com/office/officeart/2005/8/layout/radial4"/>
    <dgm:cxn modelId="{D5F3AAE8-8E0B-F442-9600-9947E24442EA}" srcId="{102A78A0-A41E-8D43-A8FB-59C14C49FBA5}" destId="{A3D77585-9D38-2E4B-82E8-0F3BFA63B616}" srcOrd="1" destOrd="0" parTransId="{3852E20C-D032-E446-B278-76C10563DD4A}" sibTransId="{AAC77C1C-0830-8E44-B873-F5FC27ED394B}"/>
    <dgm:cxn modelId="{5CA99E97-66EF-4280-8753-24652DB85796}" type="presOf" srcId="{3852E20C-D032-E446-B278-76C10563DD4A}" destId="{8FCDF5EF-AE26-8C43-965C-13533ED73A13}" srcOrd="0" destOrd="0" presId="urn:microsoft.com/office/officeart/2005/8/layout/radial4"/>
    <dgm:cxn modelId="{7A6B37F3-34C7-9141-A6F9-F3DABAC900F9}" srcId="{102A78A0-A41E-8D43-A8FB-59C14C49FBA5}" destId="{65D610F5-2B2E-854E-B71C-78B738797F97}" srcOrd="0" destOrd="0" parTransId="{1AFF8B29-88F8-2345-9C57-0EFB52D46AD9}" sibTransId="{D4FD17F8-0879-4642-A5DF-255D7850601B}"/>
    <dgm:cxn modelId="{C41F18A0-62AE-4338-B8DF-F690F22C485B}" type="presOf" srcId="{1AFF8B29-88F8-2345-9C57-0EFB52D46AD9}" destId="{0BEA1FF2-04C0-4646-9B12-42787C4AED34}" srcOrd="0" destOrd="0" presId="urn:microsoft.com/office/officeart/2005/8/layout/radial4"/>
    <dgm:cxn modelId="{625B8627-AE80-1F43-A44C-8C869DA170CA}" srcId="{51708F38-2DC1-8144-8127-5451179B4CB4}" destId="{102A78A0-A41E-8D43-A8FB-59C14C49FBA5}" srcOrd="0" destOrd="0" parTransId="{72DA5C0C-809D-7043-B587-8EA20E374256}" sibTransId="{6F1A07CE-033A-5D43-847A-BA36D405CD67}"/>
    <dgm:cxn modelId="{5C2F213C-80D3-4C1B-A8BE-50DC8167676C}" type="presOf" srcId="{5DBFA230-53E0-1341-AB2E-1238B79CF1A3}" destId="{912D5634-AD5E-3D48-80D5-D410BE54AFBB}" srcOrd="0" destOrd="0" presId="urn:microsoft.com/office/officeart/2005/8/layout/radial4"/>
    <dgm:cxn modelId="{540CCEBF-F286-4D9B-B039-F3307CDB8B01}" type="presOf" srcId="{65D610F5-2B2E-854E-B71C-78B738797F97}" destId="{E05198AD-6C56-934E-AF4E-8F09D2497DEA}" srcOrd="0" destOrd="0" presId="urn:microsoft.com/office/officeart/2005/8/layout/radial4"/>
    <dgm:cxn modelId="{5C06AD12-E1AD-408B-BC7A-32C0AA7E77FC}" type="presOf" srcId="{0A444D65-5B0B-404B-AEE1-589A72AE8467}" destId="{B615C4C2-C28F-3649-965B-AD8F75C5DE24}" srcOrd="0" destOrd="0" presId="urn:microsoft.com/office/officeart/2005/8/layout/radial4"/>
    <dgm:cxn modelId="{0EE895FB-C254-4327-8426-28552BCA2E3B}" type="presOf" srcId="{A3D77585-9D38-2E4B-82E8-0F3BFA63B616}" destId="{B41F9799-B527-294F-8388-B8CE60720687}" srcOrd="0" destOrd="0" presId="urn:microsoft.com/office/officeart/2005/8/layout/radial4"/>
    <dgm:cxn modelId="{62C0859F-975F-314E-B3F2-A41D70869757}" srcId="{102A78A0-A41E-8D43-A8FB-59C14C49FBA5}" destId="{0A444D65-5B0B-404B-AEE1-589A72AE8467}" srcOrd="2" destOrd="0" parTransId="{2831DFCD-BAFC-5C49-A1FE-9275BE007E54}" sibTransId="{8C22DF53-A666-AD4C-9FFF-EA5DD23E2E94}"/>
    <dgm:cxn modelId="{9850D7EA-7C79-4016-A3D4-BDDB790AA534}" type="presOf" srcId="{51708F38-2DC1-8144-8127-5451179B4CB4}" destId="{26452F25-6C19-834E-873B-8ED839C9216B}" srcOrd="0" destOrd="0" presId="urn:microsoft.com/office/officeart/2005/8/layout/radial4"/>
    <dgm:cxn modelId="{31A980BA-7EBA-4106-B67F-711AC8F3F534}" type="presOf" srcId="{3B3B3D80-A8D9-4D49-9643-A58F38BE70BC}" destId="{E723FDB4-CBCD-3649-A89F-42475636CF17}" srcOrd="0" destOrd="0" presId="urn:microsoft.com/office/officeart/2005/8/layout/radial4"/>
    <dgm:cxn modelId="{D9B84771-AA9E-4B6D-8C2A-0DD7EA60DD3A}" type="presOf" srcId="{102A78A0-A41E-8D43-A8FB-59C14C49FBA5}" destId="{048BF8F0-AD3F-1348-B512-7BA468DDEA96}" srcOrd="0" destOrd="0" presId="urn:microsoft.com/office/officeart/2005/8/layout/radial4"/>
    <dgm:cxn modelId="{8A42CDFE-9636-4C05-BBBD-DAD0B965B26B}" type="presParOf" srcId="{26452F25-6C19-834E-873B-8ED839C9216B}" destId="{048BF8F0-AD3F-1348-B512-7BA468DDEA96}" srcOrd="0" destOrd="0" presId="urn:microsoft.com/office/officeart/2005/8/layout/radial4"/>
    <dgm:cxn modelId="{926FEBCF-0959-4375-9CC1-EFF598E56170}" type="presParOf" srcId="{26452F25-6C19-834E-873B-8ED839C9216B}" destId="{0BEA1FF2-04C0-4646-9B12-42787C4AED34}" srcOrd="1" destOrd="0" presId="urn:microsoft.com/office/officeart/2005/8/layout/radial4"/>
    <dgm:cxn modelId="{A6DD7FAC-C867-4396-8975-C8B0D77168A7}" type="presParOf" srcId="{26452F25-6C19-834E-873B-8ED839C9216B}" destId="{E05198AD-6C56-934E-AF4E-8F09D2497DEA}" srcOrd="2" destOrd="0" presId="urn:microsoft.com/office/officeart/2005/8/layout/radial4"/>
    <dgm:cxn modelId="{67884042-22E5-4BB5-9698-094F6748ACF2}" type="presParOf" srcId="{26452F25-6C19-834E-873B-8ED839C9216B}" destId="{8FCDF5EF-AE26-8C43-965C-13533ED73A13}" srcOrd="3" destOrd="0" presId="urn:microsoft.com/office/officeart/2005/8/layout/radial4"/>
    <dgm:cxn modelId="{FA57E642-613B-4EDD-A57C-FFCDEECC5546}" type="presParOf" srcId="{26452F25-6C19-834E-873B-8ED839C9216B}" destId="{B41F9799-B527-294F-8388-B8CE60720687}" srcOrd="4" destOrd="0" presId="urn:microsoft.com/office/officeart/2005/8/layout/radial4"/>
    <dgm:cxn modelId="{929104FC-67F9-4F1E-A1FF-823B581DE307}" type="presParOf" srcId="{26452F25-6C19-834E-873B-8ED839C9216B}" destId="{48CF3776-72CF-D843-9688-814CF7A4A1B6}" srcOrd="5" destOrd="0" presId="urn:microsoft.com/office/officeart/2005/8/layout/radial4"/>
    <dgm:cxn modelId="{BCB97E71-28BC-4043-90CD-6AA1A6566796}" type="presParOf" srcId="{26452F25-6C19-834E-873B-8ED839C9216B}" destId="{B615C4C2-C28F-3649-965B-AD8F75C5DE24}" srcOrd="6" destOrd="0" presId="urn:microsoft.com/office/officeart/2005/8/layout/radial4"/>
    <dgm:cxn modelId="{5E766004-2960-4552-B9E2-116FE2DBDCE8}" type="presParOf" srcId="{26452F25-6C19-834E-873B-8ED839C9216B}" destId="{912D5634-AD5E-3D48-80D5-D410BE54AFBB}" srcOrd="7" destOrd="0" presId="urn:microsoft.com/office/officeart/2005/8/layout/radial4"/>
    <dgm:cxn modelId="{F9786B36-CDCB-405A-A3EB-69AD792F99CD}" type="presParOf" srcId="{26452F25-6C19-834E-873B-8ED839C9216B}" destId="{E723FDB4-CBCD-3649-A89F-42475636CF17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29D6C6C-DEA2-3C4F-8DA5-EB95DCDD3767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657936-CF12-1E4F-8E07-F7200440513C}">
      <dgm:prSet phldrT="[Text]" custT="1"/>
      <dgm:spPr/>
      <dgm:t>
        <a:bodyPr/>
        <a:lstStyle/>
        <a:p>
          <a:r>
            <a:rPr lang="en-US" sz="1600" b="1" dirty="0" smtClean="0"/>
            <a:t>Agile teams</a:t>
          </a:r>
          <a:endParaRPr lang="en-US" sz="1600" b="1" dirty="0"/>
        </a:p>
      </dgm:t>
    </dgm:pt>
    <dgm:pt modelId="{E9B16A28-1A93-B94A-9583-D8B85EEA31C8}" type="parTrans" cxnId="{A8B87D32-2D08-DC4A-8B62-FF6AE5AA5D76}">
      <dgm:prSet/>
      <dgm:spPr/>
      <dgm:t>
        <a:bodyPr/>
        <a:lstStyle/>
        <a:p>
          <a:endParaRPr lang="en-US"/>
        </a:p>
      </dgm:t>
    </dgm:pt>
    <dgm:pt modelId="{DB736905-C6A2-9F49-921D-4E9AB65B0906}" type="sibTrans" cxnId="{A8B87D32-2D08-DC4A-8B62-FF6AE5AA5D76}">
      <dgm:prSet/>
      <dgm:spPr/>
      <dgm:t>
        <a:bodyPr/>
        <a:lstStyle/>
        <a:p>
          <a:endParaRPr lang="en-US"/>
        </a:p>
      </dgm:t>
    </dgm:pt>
    <dgm:pt modelId="{C5F5D6E4-BAAC-8940-B4A6-EEDAB10DB20B}">
      <dgm:prSet phldrT="[Text]" custT="1"/>
      <dgm:spPr/>
      <dgm:t>
        <a:bodyPr/>
        <a:lstStyle/>
        <a:p>
          <a:r>
            <a:rPr lang="en-US" sz="1600" b="1" dirty="0" smtClean="0"/>
            <a:t>Agile Programs</a:t>
          </a:r>
          <a:endParaRPr lang="en-US" sz="1600" b="1" dirty="0"/>
        </a:p>
      </dgm:t>
    </dgm:pt>
    <dgm:pt modelId="{910AF0C5-652E-E54A-95ED-3CEE13334882}" type="parTrans" cxnId="{40A093EA-7BAD-9C4B-A9A8-93217755FCEB}">
      <dgm:prSet/>
      <dgm:spPr/>
      <dgm:t>
        <a:bodyPr/>
        <a:lstStyle/>
        <a:p>
          <a:endParaRPr lang="en-US"/>
        </a:p>
      </dgm:t>
    </dgm:pt>
    <dgm:pt modelId="{6521F4FD-F5D1-E141-912D-3428B4F2439E}" type="sibTrans" cxnId="{40A093EA-7BAD-9C4B-A9A8-93217755FCEB}">
      <dgm:prSet/>
      <dgm:spPr/>
      <dgm:t>
        <a:bodyPr/>
        <a:lstStyle/>
        <a:p>
          <a:endParaRPr lang="en-US"/>
        </a:p>
      </dgm:t>
    </dgm:pt>
    <dgm:pt modelId="{173F64CC-4924-AA48-8CC2-E4EDF2ACB951}">
      <dgm:prSet phldrT="[Text]" custT="1"/>
      <dgm:spPr/>
      <dgm:t>
        <a:bodyPr/>
        <a:lstStyle/>
        <a:p>
          <a:r>
            <a:rPr lang="en-US" sz="1600" b="1" dirty="0" smtClean="0"/>
            <a:t>Agile Technical Practices</a:t>
          </a:r>
          <a:endParaRPr lang="en-US" sz="1600" b="1" dirty="0"/>
        </a:p>
      </dgm:t>
    </dgm:pt>
    <dgm:pt modelId="{69F7D9B9-6D6D-7F4D-A8F9-9F36686A661F}" type="parTrans" cxnId="{ECC59AAA-F864-B34B-A673-F45DB49CADAC}">
      <dgm:prSet/>
      <dgm:spPr/>
      <dgm:t>
        <a:bodyPr/>
        <a:lstStyle/>
        <a:p>
          <a:endParaRPr lang="en-US"/>
        </a:p>
      </dgm:t>
    </dgm:pt>
    <dgm:pt modelId="{2261AB5A-2B72-5140-9E9D-526265740B3D}" type="sibTrans" cxnId="{ECC59AAA-F864-B34B-A673-F45DB49CADAC}">
      <dgm:prSet/>
      <dgm:spPr/>
      <dgm:t>
        <a:bodyPr/>
        <a:lstStyle/>
        <a:p>
          <a:endParaRPr lang="en-US"/>
        </a:p>
      </dgm:t>
    </dgm:pt>
    <dgm:pt modelId="{D4A43CD6-E26A-BD44-ADD8-C16777E417CC}">
      <dgm:prSet phldrT="[Text]" custT="1"/>
      <dgm:spPr/>
      <dgm:t>
        <a:bodyPr/>
        <a:lstStyle/>
        <a:p>
          <a:r>
            <a:rPr lang="en-US" sz="1600" b="1" dirty="0" smtClean="0"/>
            <a:t>Agile Portfolio Management &amp;</a:t>
          </a:r>
          <a:br>
            <a:rPr lang="en-US" sz="1600" b="1" dirty="0" smtClean="0"/>
          </a:br>
          <a:r>
            <a:rPr lang="en-US" sz="1600" b="1" dirty="0" smtClean="0"/>
            <a:t>Agile Architecture</a:t>
          </a:r>
          <a:endParaRPr lang="en-US" sz="1600" b="1" dirty="0"/>
        </a:p>
      </dgm:t>
    </dgm:pt>
    <dgm:pt modelId="{8B5DE30F-F5B3-AF48-805C-5C87DA7D026B}" type="parTrans" cxnId="{DBC5D057-83BC-D643-A9EE-5459AF99B532}">
      <dgm:prSet/>
      <dgm:spPr/>
      <dgm:t>
        <a:bodyPr/>
        <a:lstStyle/>
        <a:p>
          <a:endParaRPr lang="en-US"/>
        </a:p>
      </dgm:t>
    </dgm:pt>
    <dgm:pt modelId="{FD8237C5-EC30-6E4F-A7ED-062FEB7BC630}" type="sibTrans" cxnId="{DBC5D057-83BC-D643-A9EE-5459AF99B532}">
      <dgm:prSet/>
      <dgm:spPr/>
      <dgm:t>
        <a:bodyPr/>
        <a:lstStyle/>
        <a:p>
          <a:endParaRPr lang="en-US"/>
        </a:p>
      </dgm:t>
    </dgm:pt>
    <dgm:pt modelId="{245635CC-EE77-954A-918C-7B2FF0C82B9A}">
      <dgm:prSet phldrT="[Text]" custT="1"/>
      <dgm:spPr/>
      <dgm:t>
        <a:bodyPr/>
        <a:lstStyle/>
        <a:p>
          <a:r>
            <a:rPr lang="en-US" sz="1600" b="1" dirty="0" smtClean="0"/>
            <a:t>Lean Thinking Enterprise</a:t>
          </a:r>
          <a:endParaRPr lang="en-US" sz="1600" b="1" dirty="0"/>
        </a:p>
      </dgm:t>
    </dgm:pt>
    <dgm:pt modelId="{22EE5DE6-92D4-6746-B0A1-4722EFB0E7DD}" type="parTrans" cxnId="{76A0EFED-FF9B-8848-A684-A486A9700E07}">
      <dgm:prSet/>
      <dgm:spPr/>
      <dgm:t>
        <a:bodyPr/>
        <a:lstStyle/>
        <a:p>
          <a:endParaRPr lang="en-US"/>
        </a:p>
      </dgm:t>
    </dgm:pt>
    <dgm:pt modelId="{5BC22BCF-0074-654A-85D2-38F86B4A34ED}" type="sibTrans" cxnId="{76A0EFED-FF9B-8848-A684-A486A9700E07}">
      <dgm:prSet/>
      <dgm:spPr/>
      <dgm:t>
        <a:bodyPr/>
        <a:lstStyle/>
        <a:p>
          <a:endParaRPr lang="en-US"/>
        </a:p>
      </dgm:t>
    </dgm:pt>
    <dgm:pt modelId="{9AB2DC8B-8BC8-F941-BBE4-DFCE8FA40681}" type="pres">
      <dgm:prSet presAssocID="{429D6C6C-DEA2-3C4F-8DA5-EB95DCDD376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17415D32-2997-794B-9658-20670AD4EE06}" type="pres">
      <dgm:prSet presAssocID="{CD657936-CF12-1E4F-8E07-F7200440513C}" presName="composite" presStyleCnt="0"/>
      <dgm:spPr/>
    </dgm:pt>
    <dgm:pt modelId="{1984DEF7-F423-3D4B-A29F-3AD2B796A015}" type="pres">
      <dgm:prSet presAssocID="{CD657936-CF12-1E4F-8E07-F7200440513C}" presName="LShape" presStyleLbl="alignNode1" presStyleIdx="0" presStyleCnt="9"/>
      <dgm:spPr/>
    </dgm:pt>
    <dgm:pt modelId="{556FED39-4457-494D-B60D-73BAFCFCAB11}" type="pres">
      <dgm:prSet presAssocID="{CD657936-CF12-1E4F-8E07-F7200440513C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150E5C-2E63-3340-84BD-503DD95DC1FE}" type="pres">
      <dgm:prSet presAssocID="{CD657936-CF12-1E4F-8E07-F7200440513C}" presName="Triangle" presStyleLbl="alignNode1" presStyleIdx="1" presStyleCnt="9"/>
      <dgm:spPr/>
    </dgm:pt>
    <dgm:pt modelId="{0141522C-2C41-774B-8634-4328E7755243}" type="pres">
      <dgm:prSet presAssocID="{DB736905-C6A2-9F49-921D-4E9AB65B0906}" presName="sibTrans" presStyleCnt="0"/>
      <dgm:spPr/>
    </dgm:pt>
    <dgm:pt modelId="{69B3E685-718E-7145-9C44-70992CDDDF92}" type="pres">
      <dgm:prSet presAssocID="{DB736905-C6A2-9F49-921D-4E9AB65B0906}" presName="space" presStyleCnt="0"/>
      <dgm:spPr/>
    </dgm:pt>
    <dgm:pt modelId="{1989156A-42FC-A846-8CB1-825887DCD1E7}" type="pres">
      <dgm:prSet presAssocID="{C5F5D6E4-BAAC-8940-B4A6-EEDAB10DB20B}" presName="composite" presStyleCnt="0"/>
      <dgm:spPr/>
    </dgm:pt>
    <dgm:pt modelId="{A53C6193-85B8-4E4C-A4CA-260DBBF6BCEE}" type="pres">
      <dgm:prSet presAssocID="{C5F5D6E4-BAAC-8940-B4A6-EEDAB10DB20B}" presName="LShape" presStyleLbl="alignNode1" presStyleIdx="2" presStyleCnt="9"/>
      <dgm:spPr/>
    </dgm:pt>
    <dgm:pt modelId="{9C98D9C6-59DF-8746-B4AC-1CE0D992E50B}" type="pres">
      <dgm:prSet presAssocID="{C5F5D6E4-BAAC-8940-B4A6-EEDAB10DB20B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9F104E-67C5-D54B-A626-069A3EC6BB2B}" type="pres">
      <dgm:prSet presAssocID="{C5F5D6E4-BAAC-8940-B4A6-EEDAB10DB20B}" presName="Triangle" presStyleLbl="alignNode1" presStyleIdx="3" presStyleCnt="9"/>
      <dgm:spPr/>
    </dgm:pt>
    <dgm:pt modelId="{7AD9679B-45BF-4C43-9B46-91405854A961}" type="pres">
      <dgm:prSet presAssocID="{6521F4FD-F5D1-E141-912D-3428B4F2439E}" presName="sibTrans" presStyleCnt="0"/>
      <dgm:spPr/>
    </dgm:pt>
    <dgm:pt modelId="{A7B0F0E1-C7E0-B640-B157-B43679D7D21A}" type="pres">
      <dgm:prSet presAssocID="{6521F4FD-F5D1-E141-912D-3428B4F2439E}" presName="space" presStyleCnt="0"/>
      <dgm:spPr/>
    </dgm:pt>
    <dgm:pt modelId="{B76281C6-8B98-244A-9718-B7E80D3DDB60}" type="pres">
      <dgm:prSet presAssocID="{173F64CC-4924-AA48-8CC2-E4EDF2ACB951}" presName="composite" presStyleCnt="0"/>
      <dgm:spPr/>
    </dgm:pt>
    <dgm:pt modelId="{CDB50E71-7A95-9A46-AB6F-CA996B3D2C57}" type="pres">
      <dgm:prSet presAssocID="{173F64CC-4924-AA48-8CC2-E4EDF2ACB951}" presName="LShape" presStyleLbl="alignNode1" presStyleIdx="4" presStyleCnt="9"/>
      <dgm:spPr/>
    </dgm:pt>
    <dgm:pt modelId="{8EA131D9-2C9D-384A-A001-AD1AB209CBAF}" type="pres">
      <dgm:prSet presAssocID="{173F64CC-4924-AA48-8CC2-E4EDF2ACB951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6D2FA4-9DAB-6E43-A63D-61CB7384FD67}" type="pres">
      <dgm:prSet presAssocID="{173F64CC-4924-AA48-8CC2-E4EDF2ACB951}" presName="Triangle" presStyleLbl="alignNode1" presStyleIdx="5" presStyleCnt="9"/>
      <dgm:spPr/>
    </dgm:pt>
    <dgm:pt modelId="{0649C6D9-1BC2-C14B-9D26-C54705BAAF8D}" type="pres">
      <dgm:prSet presAssocID="{2261AB5A-2B72-5140-9E9D-526265740B3D}" presName="sibTrans" presStyleCnt="0"/>
      <dgm:spPr/>
    </dgm:pt>
    <dgm:pt modelId="{8AE926A1-2591-474B-8737-688D7E60CF7F}" type="pres">
      <dgm:prSet presAssocID="{2261AB5A-2B72-5140-9E9D-526265740B3D}" presName="space" presStyleCnt="0"/>
      <dgm:spPr/>
    </dgm:pt>
    <dgm:pt modelId="{25ED770A-C02D-8F43-B51D-96AC8257E2F0}" type="pres">
      <dgm:prSet presAssocID="{D4A43CD6-E26A-BD44-ADD8-C16777E417CC}" presName="composite" presStyleCnt="0"/>
      <dgm:spPr/>
    </dgm:pt>
    <dgm:pt modelId="{B5A2F44D-54E0-3B4A-BB7C-090B09F2E435}" type="pres">
      <dgm:prSet presAssocID="{D4A43CD6-E26A-BD44-ADD8-C16777E417CC}" presName="LShape" presStyleLbl="alignNode1" presStyleIdx="6" presStyleCnt="9" custLinFactNeighborX="-3568"/>
      <dgm:spPr/>
    </dgm:pt>
    <dgm:pt modelId="{13E93F06-03AD-2F43-94B6-18800CBBB311}" type="pres">
      <dgm:prSet presAssocID="{D4A43CD6-E26A-BD44-ADD8-C16777E417CC}" presName="ParentText" presStyleLbl="revTx" presStyleIdx="3" presStyleCnt="5" custScaleX="134534" custLinFactNeighborX="1686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697694-0A40-E543-89BE-0DC11DD61D7C}" type="pres">
      <dgm:prSet presAssocID="{D4A43CD6-E26A-BD44-ADD8-C16777E417CC}" presName="Triangle" presStyleLbl="alignNode1" presStyleIdx="7" presStyleCnt="9"/>
      <dgm:spPr/>
    </dgm:pt>
    <dgm:pt modelId="{C3F12321-3ED6-2943-A02A-109D4E209592}" type="pres">
      <dgm:prSet presAssocID="{FD8237C5-EC30-6E4F-A7ED-062FEB7BC630}" presName="sibTrans" presStyleCnt="0"/>
      <dgm:spPr/>
    </dgm:pt>
    <dgm:pt modelId="{06C24D34-A56C-2142-B428-201DAB450F2A}" type="pres">
      <dgm:prSet presAssocID="{FD8237C5-EC30-6E4F-A7ED-062FEB7BC630}" presName="space" presStyleCnt="0"/>
      <dgm:spPr/>
    </dgm:pt>
    <dgm:pt modelId="{0F1A0DFB-9E76-DB49-90A0-9F6ED0952396}" type="pres">
      <dgm:prSet presAssocID="{245635CC-EE77-954A-918C-7B2FF0C82B9A}" presName="composite" presStyleCnt="0"/>
      <dgm:spPr/>
    </dgm:pt>
    <dgm:pt modelId="{A3D8BE65-B3B6-EA43-B475-51A53C7AF928}" type="pres">
      <dgm:prSet presAssocID="{245635CC-EE77-954A-918C-7B2FF0C82B9A}" presName="LShape" presStyleLbl="alignNode1" presStyleIdx="8" presStyleCnt="9"/>
      <dgm:spPr/>
    </dgm:pt>
    <dgm:pt modelId="{02936337-8F28-8E4C-84F1-6A15665028B1}" type="pres">
      <dgm:prSet presAssocID="{245635CC-EE77-954A-918C-7B2FF0C82B9A}" presName="ParentText" presStyleLbl="revTx" presStyleIdx="4" presStyleCnt="5" custLinFactNeighborY="-420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0A093EA-7BAD-9C4B-A9A8-93217755FCEB}" srcId="{429D6C6C-DEA2-3C4F-8DA5-EB95DCDD3767}" destId="{C5F5D6E4-BAAC-8940-B4A6-EEDAB10DB20B}" srcOrd="1" destOrd="0" parTransId="{910AF0C5-652E-E54A-95ED-3CEE13334882}" sibTransId="{6521F4FD-F5D1-E141-912D-3428B4F2439E}"/>
    <dgm:cxn modelId="{4C7B4328-671D-4D25-80D8-F5BF91B77881}" type="presOf" srcId="{429D6C6C-DEA2-3C4F-8DA5-EB95DCDD3767}" destId="{9AB2DC8B-8BC8-F941-BBE4-DFCE8FA40681}" srcOrd="0" destOrd="0" presId="urn:microsoft.com/office/officeart/2009/3/layout/StepUpProcess"/>
    <dgm:cxn modelId="{39BD9E8D-D429-4AD0-9B30-57EA56DD26CD}" type="presOf" srcId="{173F64CC-4924-AA48-8CC2-E4EDF2ACB951}" destId="{8EA131D9-2C9D-384A-A001-AD1AB209CBAF}" srcOrd="0" destOrd="0" presId="urn:microsoft.com/office/officeart/2009/3/layout/StepUpProcess"/>
    <dgm:cxn modelId="{DBC5D057-83BC-D643-A9EE-5459AF99B532}" srcId="{429D6C6C-DEA2-3C4F-8DA5-EB95DCDD3767}" destId="{D4A43CD6-E26A-BD44-ADD8-C16777E417CC}" srcOrd="3" destOrd="0" parTransId="{8B5DE30F-F5B3-AF48-805C-5C87DA7D026B}" sibTransId="{FD8237C5-EC30-6E4F-A7ED-062FEB7BC630}"/>
    <dgm:cxn modelId="{6425B2BC-B07F-4FD9-904F-F31E64B51ED9}" type="presOf" srcId="{245635CC-EE77-954A-918C-7B2FF0C82B9A}" destId="{02936337-8F28-8E4C-84F1-6A15665028B1}" srcOrd="0" destOrd="0" presId="urn:microsoft.com/office/officeart/2009/3/layout/StepUpProcess"/>
    <dgm:cxn modelId="{ECC59AAA-F864-B34B-A673-F45DB49CADAC}" srcId="{429D6C6C-DEA2-3C4F-8DA5-EB95DCDD3767}" destId="{173F64CC-4924-AA48-8CC2-E4EDF2ACB951}" srcOrd="2" destOrd="0" parTransId="{69F7D9B9-6D6D-7F4D-A8F9-9F36686A661F}" sibTransId="{2261AB5A-2B72-5140-9E9D-526265740B3D}"/>
    <dgm:cxn modelId="{47591E18-9E1E-4309-8095-1827221A4233}" type="presOf" srcId="{CD657936-CF12-1E4F-8E07-F7200440513C}" destId="{556FED39-4457-494D-B60D-73BAFCFCAB11}" srcOrd="0" destOrd="0" presId="urn:microsoft.com/office/officeart/2009/3/layout/StepUpProcess"/>
    <dgm:cxn modelId="{76A0EFED-FF9B-8848-A684-A486A9700E07}" srcId="{429D6C6C-DEA2-3C4F-8DA5-EB95DCDD3767}" destId="{245635CC-EE77-954A-918C-7B2FF0C82B9A}" srcOrd="4" destOrd="0" parTransId="{22EE5DE6-92D4-6746-B0A1-4722EFB0E7DD}" sibTransId="{5BC22BCF-0074-654A-85D2-38F86B4A34ED}"/>
    <dgm:cxn modelId="{A8B87D32-2D08-DC4A-8B62-FF6AE5AA5D76}" srcId="{429D6C6C-DEA2-3C4F-8DA5-EB95DCDD3767}" destId="{CD657936-CF12-1E4F-8E07-F7200440513C}" srcOrd="0" destOrd="0" parTransId="{E9B16A28-1A93-B94A-9583-D8B85EEA31C8}" sibTransId="{DB736905-C6A2-9F49-921D-4E9AB65B0906}"/>
    <dgm:cxn modelId="{6E10C943-3F07-4A14-A7D6-2FDDD11C17B6}" type="presOf" srcId="{C5F5D6E4-BAAC-8940-B4A6-EEDAB10DB20B}" destId="{9C98D9C6-59DF-8746-B4AC-1CE0D992E50B}" srcOrd="0" destOrd="0" presId="urn:microsoft.com/office/officeart/2009/3/layout/StepUpProcess"/>
    <dgm:cxn modelId="{C876457B-AF99-44CD-B46E-3D9585EC8C79}" type="presOf" srcId="{D4A43CD6-E26A-BD44-ADD8-C16777E417CC}" destId="{13E93F06-03AD-2F43-94B6-18800CBBB311}" srcOrd="0" destOrd="0" presId="urn:microsoft.com/office/officeart/2009/3/layout/StepUpProcess"/>
    <dgm:cxn modelId="{554F6E40-9B93-4FB9-B18C-3851C1D74F6B}" type="presParOf" srcId="{9AB2DC8B-8BC8-F941-BBE4-DFCE8FA40681}" destId="{17415D32-2997-794B-9658-20670AD4EE06}" srcOrd="0" destOrd="0" presId="urn:microsoft.com/office/officeart/2009/3/layout/StepUpProcess"/>
    <dgm:cxn modelId="{49CA08E4-5494-4B4B-B2C4-055D231D3DF4}" type="presParOf" srcId="{17415D32-2997-794B-9658-20670AD4EE06}" destId="{1984DEF7-F423-3D4B-A29F-3AD2B796A015}" srcOrd="0" destOrd="0" presId="urn:microsoft.com/office/officeart/2009/3/layout/StepUpProcess"/>
    <dgm:cxn modelId="{14DB3F57-25FD-4FB0-9973-FAE17CCFDC19}" type="presParOf" srcId="{17415D32-2997-794B-9658-20670AD4EE06}" destId="{556FED39-4457-494D-B60D-73BAFCFCAB11}" srcOrd="1" destOrd="0" presId="urn:microsoft.com/office/officeart/2009/3/layout/StepUpProcess"/>
    <dgm:cxn modelId="{77543001-9116-4676-90D3-7DD84DB4B752}" type="presParOf" srcId="{17415D32-2997-794B-9658-20670AD4EE06}" destId="{F0150E5C-2E63-3340-84BD-503DD95DC1FE}" srcOrd="2" destOrd="0" presId="urn:microsoft.com/office/officeart/2009/3/layout/StepUpProcess"/>
    <dgm:cxn modelId="{BF61D110-BA1A-4828-BD8B-69C6C7B0FF46}" type="presParOf" srcId="{9AB2DC8B-8BC8-F941-BBE4-DFCE8FA40681}" destId="{0141522C-2C41-774B-8634-4328E7755243}" srcOrd="1" destOrd="0" presId="urn:microsoft.com/office/officeart/2009/3/layout/StepUpProcess"/>
    <dgm:cxn modelId="{6E236C61-E89A-4E65-85E4-4DB3B55FE154}" type="presParOf" srcId="{0141522C-2C41-774B-8634-4328E7755243}" destId="{69B3E685-718E-7145-9C44-70992CDDDF92}" srcOrd="0" destOrd="0" presId="urn:microsoft.com/office/officeart/2009/3/layout/StepUpProcess"/>
    <dgm:cxn modelId="{CE6CDCC1-B8AD-4612-8342-AF7350955D72}" type="presParOf" srcId="{9AB2DC8B-8BC8-F941-BBE4-DFCE8FA40681}" destId="{1989156A-42FC-A846-8CB1-825887DCD1E7}" srcOrd="2" destOrd="0" presId="urn:microsoft.com/office/officeart/2009/3/layout/StepUpProcess"/>
    <dgm:cxn modelId="{616A10D8-15CE-4684-8AD5-252D4F2F6B74}" type="presParOf" srcId="{1989156A-42FC-A846-8CB1-825887DCD1E7}" destId="{A53C6193-85B8-4E4C-A4CA-260DBBF6BCEE}" srcOrd="0" destOrd="0" presId="urn:microsoft.com/office/officeart/2009/3/layout/StepUpProcess"/>
    <dgm:cxn modelId="{3D01533E-CE50-4633-B784-AA04F669EBF4}" type="presParOf" srcId="{1989156A-42FC-A846-8CB1-825887DCD1E7}" destId="{9C98D9C6-59DF-8746-B4AC-1CE0D992E50B}" srcOrd="1" destOrd="0" presId="urn:microsoft.com/office/officeart/2009/3/layout/StepUpProcess"/>
    <dgm:cxn modelId="{5D1C08E3-7E5C-4928-A902-28FD41F4159B}" type="presParOf" srcId="{1989156A-42FC-A846-8CB1-825887DCD1E7}" destId="{859F104E-67C5-D54B-A626-069A3EC6BB2B}" srcOrd="2" destOrd="0" presId="urn:microsoft.com/office/officeart/2009/3/layout/StepUpProcess"/>
    <dgm:cxn modelId="{862F5AC1-9EFE-42CC-874A-B229461E3FDD}" type="presParOf" srcId="{9AB2DC8B-8BC8-F941-BBE4-DFCE8FA40681}" destId="{7AD9679B-45BF-4C43-9B46-91405854A961}" srcOrd="3" destOrd="0" presId="urn:microsoft.com/office/officeart/2009/3/layout/StepUpProcess"/>
    <dgm:cxn modelId="{CFA15D6D-CE26-4B68-A03A-1D082EF6657D}" type="presParOf" srcId="{7AD9679B-45BF-4C43-9B46-91405854A961}" destId="{A7B0F0E1-C7E0-B640-B157-B43679D7D21A}" srcOrd="0" destOrd="0" presId="urn:microsoft.com/office/officeart/2009/3/layout/StepUpProcess"/>
    <dgm:cxn modelId="{36E40A35-6849-47DA-99A4-18170AB6D5EE}" type="presParOf" srcId="{9AB2DC8B-8BC8-F941-BBE4-DFCE8FA40681}" destId="{B76281C6-8B98-244A-9718-B7E80D3DDB60}" srcOrd="4" destOrd="0" presId="urn:microsoft.com/office/officeart/2009/3/layout/StepUpProcess"/>
    <dgm:cxn modelId="{7FB5F669-4D21-4AC2-81C9-DEBE15576023}" type="presParOf" srcId="{B76281C6-8B98-244A-9718-B7E80D3DDB60}" destId="{CDB50E71-7A95-9A46-AB6F-CA996B3D2C57}" srcOrd="0" destOrd="0" presId="urn:microsoft.com/office/officeart/2009/3/layout/StepUpProcess"/>
    <dgm:cxn modelId="{95E85987-6E72-480C-84B8-D08067E91F18}" type="presParOf" srcId="{B76281C6-8B98-244A-9718-B7E80D3DDB60}" destId="{8EA131D9-2C9D-384A-A001-AD1AB209CBAF}" srcOrd="1" destOrd="0" presId="urn:microsoft.com/office/officeart/2009/3/layout/StepUpProcess"/>
    <dgm:cxn modelId="{5A85BA10-081D-4804-8FCA-30D4705AA759}" type="presParOf" srcId="{B76281C6-8B98-244A-9718-B7E80D3DDB60}" destId="{896D2FA4-9DAB-6E43-A63D-61CB7384FD67}" srcOrd="2" destOrd="0" presId="urn:microsoft.com/office/officeart/2009/3/layout/StepUpProcess"/>
    <dgm:cxn modelId="{01F25B1D-AEC6-459D-BBCA-9C62B863DE51}" type="presParOf" srcId="{9AB2DC8B-8BC8-F941-BBE4-DFCE8FA40681}" destId="{0649C6D9-1BC2-C14B-9D26-C54705BAAF8D}" srcOrd="5" destOrd="0" presId="urn:microsoft.com/office/officeart/2009/3/layout/StepUpProcess"/>
    <dgm:cxn modelId="{2B76D8F7-C99B-4F85-BEF1-91D094C31C54}" type="presParOf" srcId="{0649C6D9-1BC2-C14B-9D26-C54705BAAF8D}" destId="{8AE926A1-2591-474B-8737-688D7E60CF7F}" srcOrd="0" destOrd="0" presId="urn:microsoft.com/office/officeart/2009/3/layout/StepUpProcess"/>
    <dgm:cxn modelId="{7F1DFF81-32FE-4124-85DD-E3F938F2683E}" type="presParOf" srcId="{9AB2DC8B-8BC8-F941-BBE4-DFCE8FA40681}" destId="{25ED770A-C02D-8F43-B51D-96AC8257E2F0}" srcOrd="6" destOrd="0" presId="urn:microsoft.com/office/officeart/2009/3/layout/StepUpProcess"/>
    <dgm:cxn modelId="{B8125AC7-C995-4168-AD21-BD85017D9492}" type="presParOf" srcId="{25ED770A-C02D-8F43-B51D-96AC8257E2F0}" destId="{B5A2F44D-54E0-3B4A-BB7C-090B09F2E435}" srcOrd="0" destOrd="0" presId="urn:microsoft.com/office/officeart/2009/3/layout/StepUpProcess"/>
    <dgm:cxn modelId="{09FE52D1-7CB4-4442-8129-1D8EA52D5DB6}" type="presParOf" srcId="{25ED770A-C02D-8F43-B51D-96AC8257E2F0}" destId="{13E93F06-03AD-2F43-94B6-18800CBBB311}" srcOrd="1" destOrd="0" presId="urn:microsoft.com/office/officeart/2009/3/layout/StepUpProcess"/>
    <dgm:cxn modelId="{97798A6A-3044-46F8-B1B9-0D96E0F5C2EE}" type="presParOf" srcId="{25ED770A-C02D-8F43-B51D-96AC8257E2F0}" destId="{A8697694-0A40-E543-89BE-0DC11DD61D7C}" srcOrd="2" destOrd="0" presId="urn:microsoft.com/office/officeart/2009/3/layout/StepUpProcess"/>
    <dgm:cxn modelId="{7E887544-2E0D-4696-9834-7074F3DB31AD}" type="presParOf" srcId="{9AB2DC8B-8BC8-F941-BBE4-DFCE8FA40681}" destId="{C3F12321-3ED6-2943-A02A-109D4E209592}" srcOrd="7" destOrd="0" presId="urn:microsoft.com/office/officeart/2009/3/layout/StepUpProcess"/>
    <dgm:cxn modelId="{950659BD-5685-4231-B283-7DD1985642EA}" type="presParOf" srcId="{C3F12321-3ED6-2943-A02A-109D4E209592}" destId="{06C24D34-A56C-2142-B428-201DAB450F2A}" srcOrd="0" destOrd="0" presId="urn:microsoft.com/office/officeart/2009/3/layout/StepUpProcess"/>
    <dgm:cxn modelId="{38D113D3-4A53-4ACE-976B-7DC642653B89}" type="presParOf" srcId="{9AB2DC8B-8BC8-F941-BBE4-DFCE8FA40681}" destId="{0F1A0DFB-9E76-DB49-90A0-9F6ED0952396}" srcOrd="8" destOrd="0" presId="urn:microsoft.com/office/officeart/2009/3/layout/StepUpProcess"/>
    <dgm:cxn modelId="{4C32AD11-3759-4501-96BA-B93EF25A3591}" type="presParOf" srcId="{0F1A0DFB-9E76-DB49-90A0-9F6ED0952396}" destId="{A3D8BE65-B3B6-EA43-B475-51A53C7AF928}" srcOrd="0" destOrd="0" presId="urn:microsoft.com/office/officeart/2009/3/layout/StepUpProcess"/>
    <dgm:cxn modelId="{57703347-10FB-40B5-B4A0-4772687E9466}" type="presParOf" srcId="{0F1A0DFB-9E76-DB49-90A0-9F6ED0952396}" destId="{02936337-8F28-8E4C-84F1-6A15665028B1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7DB2D64-A526-2340-A6E0-6D426178C04A}" type="doc">
      <dgm:prSet loTypeId="urn:microsoft.com/office/officeart/2005/8/layout/radial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44E2629-3662-C94E-8A77-93C4C86B0A59}" type="pres">
      <dgm:prSet presAssocID="{07DB2D64-A526-2340-A6E0-6D426178C04A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0F81E4C-DA03-FA42-A861-7F2B11758B58}" type="pres">
      <dgm:prSet presAssocID="{07DB2D64-A526-2340-A6E0-6D426178C04A}" presName="radial" presStyleCnt="0">
        <dgm:presLayoutVars>
          <dgm:animLvl val="ctr"/>
        </dgm:presLayoutVars>
      </dgm:prSet>
      <dgm:spPr/>
    </dgm:pt>
  </dgm:ptLst>
  <dgm:cxnLst>
    <dgm:cxn modelId="{7AE956FE-B07A-46CE-B36F-8392C6E960E6}" type="presOf" srcId="{07DB2D64-A526-2340-A6E0-6D426178C04A}" destId="{F44E2629-3662-C94E-8A77-93C4C86B0A59}" srcOrd="0" destOrd="0" presId="urn:microsoft.com/office/officeart/2005/8/layout/radial3"/>
    <dgm:cxn modelId="{CC74A36B-4AF2-4874-B509-F6871493F23A}" type="presParOf" srcId="{F44E2629-3662-C94E-8A77-93C4C86B0A59}" destId="{70F81E4C-DA03-FA42-A861-7F2B11758B58}" srcOrd="0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1708F38-2DC1-8144-8127-5451179B4CB4}" type="doc">
      <dgm:prSet loTypeId="urn:microsoft.com/office/officeart/2005/8/layout/radial4" loCatId="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02A78A0-A41E-8D43-A8FB-59C14C49FBA5}">
      <dgm:prSet phldrT="[Text]"/>
      <dgm:spPr/>
      <dgm:t>
        <a:bodyPr/>
        <a:lstStyle/>
        <a:p>
          <a:r>
            <a:rPr lang="en-US" dirty="0" smtClean="0"/>
            <a:t>Business Results</a:t>
          </a:r>
        </a:p>
      </dgm:t>
    </dgm:pt>
    <dgm:pt modelId="{72DA5C0C-809D-7043-B587-8EA20E374256}" type="parTrans" cxnId="{625B8627-AE80-1F43-A44C-8C869DA170CA}">
      <dgm:prSet/>
      <dgm:spPr/>
      <dgm:t>
        <a:bodyPr/>
        <a:lstStyle/>
        <a:p>
          <a:endParaRPr lang="en-US"/>
        </a:p>
      </dgm:t>
    </dgm:pt>
    <dgm:pt modelId="{6F1A07CE-033A-5D43-847A-BA36D405CD67}" type="sibTrans" cxnId="{625B8627-AE80-1F43-A44C-8C869DA170CA}">
      <dgm:prSet/>
      <dgm:spPr/>
      <dgm:t>
        <a:bodyPr/>
        <a:lstStyle/>
        <a:p>
          <a:endParaRPr lang="en-US"/>
        </a:p>
      </dgm:t>
    </dgm:pt>
    <dgm:pt modelId="{65D610F5-2B2E-854E-B71C-78B738797F97}">
      <dgm:prSet phldrT="[Text]"/>
      <dgm:spPr/>
      <dgm:t>
        <a:bodyPr/>
        <a:lstStyle/>
        <a:p>
          <a:r>
            <a:rPr lang="en-US" dirty="0" smtClean="0"/>
            <a:t>Productivity</a:t>
          </a:r>
          <a:endParaRPr lang="en-US" dirty="0"/>
        </a:p>
      </dgm:t>
    </dgm:pt>
    <dgm:pt modelId="{1AFF8B29-88F8-2345-9C57-0EFB52D46AD9}" type="parTrans" cxnId="{7A6B37F3-34C7-9141-A6F9-F3DABAC900F9}">
      <dgm:prSet/>
      <dgm:spPr/>
      <dgm:t>
        <a:bodyPr/>
        <a:lstStyle/>
        <a:p>
          <a:endParaRPr lang="en-US"/>
        </a:p>
      </dgm:t>
    </dgm:pt>
    <dgm:pt modelId="{D4FD17F8-0879-4642-A5DF-255D7850601B}" type="sibTrans" cxnId="{7A6B37F3-34C7-9141-A6F9-F3DABAC900F9}">
      <dgm:prSet/>
      <dgm:spPr/>
      <dgm:t>
        <a:bodyPr/>
        <a:lstStyle/>
        <a:p>
          <a:endParaRPr lang="en-US"/>
        </a:p>
      </dgm:t>
    </dgm:pt>
    <dgm:pt modelId="{A3D77585-9D38-2E4B-82E8-0F3BFA63B616}">
      <dgm:prSet phldrT="[Text]"/>
      <dgm:spPr/>
      <dgm:t>
        <a:bodyPr/>
        <a:lstStyle/>
        <a:p>
          <a:r>
            <a:rPr lang="en-US" dirty="0" smtClean="0"/>
            <a:t>Engagement</a:t>
          </a:r>
          <a:endParaRPr lang="en-US" dirty="0"/>
        </a:p>
      </dgm:t>
    </dgm:pt>
    <dgm:pt modelId="{3852E20C-D032-E446-B278-76C10563DD4A}" type="parTrans" cxnId="{D5F3AAE8-8E0B-F442-9600-9947E24442EA}">
      <dgm:prSet/>
      <dgm:spPr/>
      <dgm:t>
        <a:bodyPr/>
        <a:lstStyle/>
        <a:p>
          <a:endParaRPr lang="en-US"/>
        </a:p>
      </dgm:t>
    </dgm:pt>
    <dgm:pt modelId="{AAC77C1C-0830-8E44-B873-F5FC27ED394B}" type="sibTrans" cxnId="{D5F3AAE8-8E0B-F442-9600-9947E24442EA}">
      <dgm:prSet/>
      <dgm:spPr/>
      <dgm:t>
        <a:bodyPr/>
        <a:lstStyle/>
        <a:p>
          <a:endParaRPr lang="en-US"/>
        </a:p>
      </dgm:t>
    </dgm:pt>
    <dgm:pt modelId="{0A444D65-5B0B-404B-AEE1-589A72AE8467}">
      <dgm:prSet phldrT="[Text]"/>
      <dgm:spPr/>
      <dgm:t>
        <a:bodyPr/>
        <a:lstStyle/>
        <a:p>
          <a:r>
            <a:rPr lang="en-US" dirty="0" smtClean="0"/>
            <a:t>Time to Market</a:t>
          </a:r>
          <a:endParaRPr lang="en-US" dirty="0"/>
        </a:p>
      </dgm:t>
    </dgm:pt>
    <dgm:pt modelId="{2831DFCD-BAFC-5C49-A1FE-9275BE007E54}" type="parTrans" cxnId="{62C0859F-975F-314E-B3F2-A41D70869757}">
      <dgm:prSet/>
      <dgm:spPr/>
      <dgm:t>
        <a:bodyPr/>
        <a:lstStyle/>
        <a:p>
          <a:endParaRPr lang="en-US"/>
        </a:p>
      </dgm:t>
    </dgm:pt>
    <dgm:pt modelId="{8C22DF53-A666-AD4C-9FFF-EA5DD23E2E94}" type="sibTrans" cxnId="{62C0859F-975F-314E-B3F2-A41D70869757}">
      <dgm:prSet/>
      <dgm:spPr/>
      <dgm:t>
        <a:bodyPr/>
        <a:lstStyle/>
        <a:p>
          <a:endParaRPr lang="en-US"/>
        </a:p>
      </dgm:t>
    </dgm:pt>
    <dgm:pt modelId="{3B3B3D80-A8D9-4D49-9643-A58F38BE70BC}">
      <dgm:prSet phldrT="[Text]"/>
      <dgm:spPr/>
      <dgm:t>
        <a:bodyPr/>
        <a:lstStyle/>
        <a:p>
          <a:r>
            <a:rPr lang="en-US" dirty="0" smtClean="0"/>
            <a:t>Quality</a:t>
          </a:r>
          <a:endParaRPr lang="en-US" dirty="0"/>
        </a:p>
      </dgm:t>
    </dgm:pt>
    <dgm:pt modelId="{5DBFA230-53E0-1341-AB2E-1238B79CF1A3}" type="parTrans" cxnId="{6CF2365D-ED4C-7548-877B-F14B26A15BF1}">
      <dgm:prSet/>
      <dgm:spPr/>
      <dgm:t>
        <a:bodyPr/>
        <a:lstStyle/>
        <a:p>
          <a:endParaRPr lang="en-US"/>
        </a:p>
      </dgm:t>
    </dgm:pt>
    <dgm:pt modelId="{486B51BF-E51D-3E4E-8950-E0C58BB1F507}" type="sibTrans" cxnId="{6CF2365D-ED4C-7548-877B-F14B26A15BF1}">
      <dgm:prSet/>
      <dgm:spPr/>
      <dgm:t>
        <a:bodyPr/>
        <a:lstStyle/>
        <a:p>
          <a:endParaRPr lang="en-US"/>
        </a:p>
      </dgm:t>
    </dgm:pt>
    <dgm:pt modelId="{26452F25-6C19-834E-873B-8ED839C9216B}" type="pres">
      <dgm:prSet presAssocID="{51708F38-2DC1-8144-8127-5451179B4CB4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8BF8F0-AD3F-1348-B512-7BA468DDEA96}" type="pres">
      <dgm:prSet presAssocID="{102A78A0-A41E-8D43-A8FB-59C14C49FBA5}" presName="centerShape" presStyleLbl="node0" presStyleIdx="0" presStyleCnt="1"/>
      <dgm:spPr/>
      <dgm:t>
        <a:bodyPr/>
        <a:lstStyle/>
        <a:p>
          <a:endParaRPr lang="en-US"/>
        </a:p>
      </dgm:t>
    </dgm:pt>
    <dgm:pt modelId="{0BEA1FF2-04C0-4646-9B12-42787C4AED34}" type="pres">
      <dgm:prSet presAssocID="{1AFF8B29-88F8-2345-9C57-0EFB52D46AD9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E05198AD-6C56-934E-AF4E-8F09D2497DEA}" type="pres">
      <dgm:prSet presAssocID="{65D610F5-2B2E-854E-B71C-78B738797F97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DF5EF-AE26-8C43-965C-13533ED73A13}" type="pres">
      <dgm:prSet presAssocID="{3852E20C-D032-E446-B278-76C10563DD4A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B41F9799-B527-294F-8388-B8CE60720687}" type="pres">
      <dgm:prSet presAssocID="{A3D77585-9D38-2E4B-82E8-0F3BFA63B616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CF3776-72CF-D843-9688-814CF7A4A1B6}" type="pres">
      <dgm:prSet presAssocID="{2831DFCD-BAFC-5C49-A1FE-9275BE007E54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B615C4C2-C28F-3649-965B-AD8F75C5DE24}" type="pres">
      <dgm:prSet presAssocID="{0A444D65-5B0B-404B-AEE1-589A72AE8467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12D5634-AD5E-3D48-80D5-D410BE54AFBB}" type="pres">
      <dgm:prSet presAssocID="{5DBFA230-53E0-1341-AB2E-1238B79CF1A3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E723FDB4-CBCD-3649-A89F-42475636CF17}" type="pres">
      <dgm:prSet presAssocID="{3B3B3D80-A8D9-4D49-9643-A58F38BE70BC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A0CC712-79F3-49FA-B30D-7A75C99CB06F}" type="presOf" srcId="{51708F38-2DC1-8144-8127-5451179B4CB4}" destId="{26452F25-6C19-834E-873B-8ED839C9216B}" srcOrd="0" destOrd="0" presId="urn:microsoft.com/office/officeart/2005/8/layout/radial4"/>
    <dgm:cxn modelId="{625B8627-AE80-1F43-A44C-8C869DA170CA}" srcId="{51708F38-2DC1-8144-8127-5451179B4CB4}" destId="{102A78A0-A41E-8D43-A8FB-59C14C49FBA5}" srcOrd="0" destOrd="0" parTransId="{72DA5C0C-809D-7043-B587-8EA20E374256}" sibTransId="{6F1A07CE-033A-5D43-847A-BA36D405CD67}"/>
    <dgm:cxn modelId="{DB8C743B-FDA5-4186-A466-156A3BBC3F62}" type="presOf" srcId="{65D610F5-2B2E-854E-B71C-78B738797F97}" destId="{E05198AD-6C56-934E-AF4E-8F09D2497DEA}" srcOrd="0" destOrd="0" presId="urn:microsoft.com/office/officeart/2005/8/layout/radial4"/>
    <dgm:cxn modelId="{D5F3AAE8-8E0B-F442-9600-9947E24442EA}" srcId="{102A78A0-A41E-8D43-A8FB-59C14C49FBA5}" destId="{A3D77585-9D38-2E4B-82E8-0F3BFA63B616}" srcOrd="1" destOrd="0" parTransId="{3852E20C-D032-E446-B278-76C10563DD4A}" sibTransId="{AAC77C1C-0830-8E44-B873-F5FC27ED394B}"/>
    <dgm:cxn modelId="{B5B12978-8626-4F92-9D45-33601AFD3862}" type="presOf" srcId="{102A78A0-A41E-8D43-A8FB-59C14C49FBA5}" destId="{048BF8F0-AD3F-1348-B512-7BA468DDEA96}" srcOrd="0" destOrd="0" presId="urn:microsoft.com/office/officeart/2005/8/layout/radial4"/>
    <dgm:cxn modelId="{035990D4-16D2-4DBD-86E7-95233BD3B223}" type="presOf" srcId="{2831DFCD-BAFC-5C49-A1FE-9275BE007E54}" destId="{48CF3776-72CF-D843-9688-814CF7A4A1B6}" srcOrd="0" destOrd="0" presId="urn:microsoft.com/office/officeart/2005/8/layout/radial4"/>
    <dgm:cxn modelId="{13BEA78E-A48F-4273-94CB-A0DAB99ADD60}" type="presOf" srcId="{A3D77585-9D38-2E4B-82E8-0F3BFA63B616}" destId="{B41F9799-B527-294F-8388-B8CE60720687}" srcOrd="0" destOrd="0" presId="urn:microsoft.com/office/officeart/2005/8/layout/radial4"/>
    <dgm:cxn modelId="{D93371B5-31F7-4D07-8048-97A2D2D4EF58}" type="presOf" srcId="{3852E20C-D032-E446-B278-76C10563DD4A}" destId="{8FCDF5EF-AE26-8C43-965C-13533ED73A13}" srcOrd="0" destOrd="0" presId="urn:microsoft.com/office/officeart/2005/8/layout/radial4"/>
    <dgm:cxn modelId="{B177897E-FAC4-42CB-8311-303ACB214A07}" type="presOf" srcId="{5DBFA230-53E0-1341-AB2E-1238B79CF1A3}" destId="{912D5634-AD5E-3D48-80D5-D410BE54AFBB}" srcOrd="0" destOrd="0" presId="urn:microsoft.com/office/officeart/2005/8/layout/radial4"/>
    <dgm:cxn modelId="{65F5F35A-9D09-49F4-B476-BF9405AA718C}" type="presOf" srcId="{1AFF8B29-88F8-2345-9C57-0EFB52D46AD9}" destId="{0BEA1FF2-04C0-4646-9B12-42787C4AED34}" srcOrd="0" destOrd="0" presId="urn:microsoft.com/office/officeart/2005/8/layout/radial4"/>
    <dgm:cxn modelId="{7A6B37F3-34C7-9141-A6F9-F3DABAC900F9}" srcId="{102A78A0-A41E-8D43-A8FB-59C14C49FBA5}" destId="{65D610F5-2B2E-854E-B71C-78B738797F97}" srcOrd="0" destOrd="0" parTransId="{1AFF8B29-88F8-2345-9C57-0EFB52D46AD9}" sibTransId="{D4FD17F8-0879-4642-A5DF-255D7850601B}"/>
    <dgm:cxn modelId="{4CF0DB83-F18F-434C-A528-8B2C0828E216}" type="presOf" srcId="{0A444D65-5B0B-404B-AEE1-589A72AE8467}" destId="{B615C4C2-C28F-3649-965B-AD8F75C5DE24}" srcOrd="0" destOrd="0" presId="urn:microsoft.com/office/officeart/2005/8/layout/radial4"/>
    <dgm:cxn modelId="{C03DB508-8EF1-4DC0-B45B-94C5F78EC0CB}" type="presOf" srcId="{3B3B3D80-A8D9-4D49-9643-A58F38BE70BC}" destId="{E723FDB4-CBCD-3649-A89F-42475636CF17}" srcOrd="0" destOrd="0" presId="urn:microsoft.com/office/officeart/2005/8/layout/radial4"/>
    <dgm:cxn modelId="{62C0859F-975F-314E-B3F2-A41D70869757}" srcId="{102A78A0-A41E-8D43-A8FB-59C14C49FBA5}" destId="{0A444D65-5B0B-404B-AEE1-589A72AE8467}" srcOrd="2" destOrd="0" parTransId="{2831DFCD-BAFC-5C49-A1FE-9275BE007E54}" sibTransId="{8C22DF53-A666-AD4C-9FFF-EA5DD23E2E94}"/>
    <dgm:cxn modelId="{6CF2365D-ED4C-7548-877B-F14B26A15BF1}" srcId="{102A78A0-A41E-8D43-A8FB-59C14C49FBA5}" destId="{3B3B3D80-A8D9-4D49-9643-A58F38BE70BC}" srcOrd="3" destOrd="0" parTransId="{5DBFA230-53E0-1341-AB2E-1238B79CF1A3}" sibTransId="{486B51BF-E51D-3E4E-8950-E0C58BB1F507}"/>
    <dgm:cxn modelId="{BDD7D7B7-14CF-4297-8458-323F084A8277}" type="presParOf" srcId="{26452F25-6C19-834E-873B-8ED839C9216B}" destId="{048BF8F0-AD3F-1348-B512-7BA468DDEA96}" srcOrd="0" destOrd="0" presId="urn:microsoft.com/office/officeart/2005/8/layout/radial4"/>
    <dgm:cxn modelId="{35B65A3E-18A2-4953-B2FB-C38DD066F52B}" type="presParOf" srcId="{26452F25-6C19-834E-873B-8ED839C9216B}" destId="{0BEA1FF2-04C0-4646-9B12-42787C4AED34}" srcOrd="1" destOrd="0" presId="urn:microsoft.com/office/officeart/2005/8/layout/radial4"/>
    <dgm:cxn modelId="{F854524F-F551-4A8E-8C38-D12399D562E0}" type="presParOf" srcId="{26452F25-6C19-834E-873B-8ED839C9216B}" destId="{E05198AD-6C56-934E-AF4E-8F09D2497DEA}" srcOrd="2" destOrd="0" presId="urn:microsoft.com/office/officeart/2005/8/layout/radial4"/>
    <dgm:cxn modelId="{B9E4CA60-AA97-483B-897D-FCC71E5027AB}" type="presParOf" srcId="{26452F25-6C19-834E-873B-8ED839C9216B}" destId="{8FCDF5EF-AE26-8C43-965C-13533ED73A13}" srcOrd="3" destOrd="0" presId="urn:microsoft.com/office/officeart/2005/8/layout/radial4"/>
    <dgm:cxn modelId="{4E2BE555-1F5F-48BD-A586-031F3D814658}" type="presParOf" srcId="{26452F25-6C19-834E-873B-8ED839C9216B}" destId="{B41F9799-B527-294F-8388-B8CE60720687}" srcOrd="4" destOrd="0" presId="urn:microsoft.com/office/officeart/2005/8/layout/radial4"/>
    <dgm:cxn modelId="{69010036-5DA2-4139-B195-FACA4664C100}" type="presParOf" srcId="{26452F25-6C19-834E-873B-8ED839C9216B}" destId="{48CF3776-72CF-D843-9688-814CF7A4A1B6}" srcOrd="5" destOrd="0" presId="urn:microsoft.com/office/officeart/2005/8/layout/radial4"/>
    <dgm:cxn modelId="{1D568220-89B6-4848-8103-B5D3C3B8CB3C}" type="presParOf" srcId="{26452F25-6C19-834E-873B-8ED839C9216B}" destId="{B615C4C2-C28F-3649-965B-AD8F75C5DE24}" srcOrd="6" destOrd="0" presId="urn:microsoft.com/office/officeart/2005/8/layout/radial4"/>
    <dgm:cxn modelId="{EE4C24BD-FBC9-4EE9-B7EC-B21219E821AB}" type="presParOf" srcId="{26452F25-6C19-834E-873B-8ED839C9216B}" destId="{912D5634-AD5E-3D48-80D5-D410BE54AFBB}" srcOrd="7" destOrd="0" presId="urn:microsoft.com/office/officeart/2005/8/layout/radial4"/>
    <dgm:cxn modelId="{81EE07B3-9BCD-4353-A434-E2CFCBBA39D1}" type="presParOf" srcId="{26452F25-6C19-834E-873B-8ED839C9216B}" destId="{E723FDB4-CBCD-3649-A89F-42475636CF17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4DEF7-F423-3D4B-A29F-3AD2B796A015}">
      <dsp:nvSpPr>
        <dsp:cNvPr id="0" name=""/>
        <dsp:cNvSpPr/>
      </dsp:nvSpPr>
      <dsp:spPr>
        <a:xfrm rot="5400000">
          <a:off x="307721" y="2021897"/>
          <a:ext cx="919952" cy="153078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6FED39-4457-494D-B60D-73BAFCFCAB11}">
      <dsp:nvSpPr>
        <dsp:cNvPr id="0" name=""/>
        <dsp:cNvSpPr/>
      </dsp:nvSpPr>
      <dsp:spPr>
        <a:xfrm>
          <a:off x="154158" y="2479271"/>
          <a:ext cx="1381997" cy="12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Agile teams</a:t>
          </a:r>
          <a:endParaRPr lang="en-US" sz="1600" b="1" kern="1200" dirty="0"/>
        </a:p>
      </dsp:txBody>
      <dsp:txXfrm>
        <a:off x="154158" y="2479271"/>
        <a:ext cx="1381997" cy="1211401"/>
      </dsp:txXfrm>
    </dsp:sp>
    <dsp:sp modelId="{F0150E5C-2E63-3340-84BD-503DD95DC1FE}">
      <dsp:nvSpPr>
        <dsp:cNvPr id="0" name=""/>
        <dsp:cNvSpPr/>
      </dsp:nvSpPr>
      <dsp:spPr>
        <a:xfrm>
          <a:off x="1275401" y="1909200"/>
          <a:ext cx="260754" cy="2607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3C6193-85B8-4E4C-A4CA-260DBBF6BCEE}">
      <dsp:nvSpPr>
        <dsp:cNvPr id="0" name=""/>
        <dsp:cNvSpPr/>
      </dsp:nvSpPr>
      <dsp:spPr>
        <a:xfrm rot="5400000">
          <a:off x="1999555" y="1603251"/>
          <a:ext cx="919952" cy="153078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98D9C6-59DF-8746-B4AC-1CE0D992E50B}">
      <dsp:nvSpPr>
        <dsp:cNvPr id="0" name=""/>
        <dsp:cNvSpPr/>
      </dsp:nvSpPr>
      <dsp:spPr>
        <a:xfrm>
          <a:off x="1845992" y="2060625"/>
          <a:ext cx="1381997" cy="12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Agile Programs</a:t>
          </a:r>
          <a:endParaRPr lang="en-US" sz="1600" b="1" kern="1200" dirty="0"/>
        </a:p>
      </dsp:txBody>
      <dsp:txXfrm>
        <a:off x="1845992" y="2060625"/>
        <a:ext cx="1381997" cy="1211401"/>
      </dsp:txXfrm>
    </dsp:sp>
    <dsp:sp modelId="{859F104E-67C5-D54B-A626-069A3EC6BB2B}">
      <dsp:nvSpPr>
        <dsp:cNvPr id="0" name=""/>
        <dsp:cNvSpPr/>
      </dsp:nvSpPr>
      <dsp:spPr>
        <a:xfrm>
          <a:off x="2967235" y="1490553"/>
          <a:ext cx="260754" cy="2607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B50E71-7A95-9A46-AB6F-CA996B3D2C57}">
      <dsp:nvSpPr>
        <dsp:cNvPr id="0" name=""/>
        <dsp:cNvSpPr/>
      </dsp:nvSpPr>
      <dsp:spPr>
        <a:xfrm rot="5400000">
          <a:off x="3691389" y="1184605"/>
          <a:ext cx="919952" cy="153078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A131D9-2C9D-384A-A001-AD1AB209CBAF}">
      <dsp:nvSpPr>
        <dsp:cNvPr id="0" name=""/>
        <dsp:cNvSpPr/>
      </dsp:nvSpPr>
      <dsp:spPr>
        <a:xfrm>
          <a:off x="3537826" y="1641979"/>
          <a:ext cx="1381997" cy="12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Agile Technical Practices</a:t>
          </a:r>
          <a:endParaRPr lang="en-US" sz="1600" b="1" kern="1200" dirty="0"/>
        </a:p>
      </dsp:txBody>
      <dsp:txXfrm>
        <a:off x="3537826" y="1641979"/>
        <a:ext cx="1381997" cy="1211401"/>
      </dsp:txXfrm>
    </dsp:sp>
    <dsp:sp modelId="{896D2FA4-9DAB-6E43-A63D-61CB7384FD67}">
      <dsp:nvSpPr>
        <dsp:cNvPr id="0" name=""/>
        <dsp:cNvSpPr/>
      </dsp:nvSpPr>
      <dsp:spPr>
        <a:xfrm>
          <a:off x="4659069" y="1071907"/>
          <a:ext cx="260754" cy="2607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A2F44D-54E0-3B4A-BB7C-090B09F2E435}">
      <dsp:nvSpPr>
        <dsp:cNvPr id="0" name=""/>
        <dsp:cNvSpPr/>
      </dsp:nvSpPr>
      <dsp:spPr>
        <a:xfrm rot="5400000">
          <a:off x="5415384" y="765959"/>
          <a:ext cx="919952" cy="153078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E93F06-03AD-2F43-94B6-18800CBBB311}">
      <dsp:nvSpPr>
        <dsp:cNvPr id="0" name=""/>
        <dsp:cNvSpPr/>
      </dsp:nvSpPr>
      <dsp:spPr>
        <a:xfrm>
          <a:off x="5310856" y="1223333"/>
          <a:ext cx="1859255" cy="12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Agile Portfolio Management &amp;</a:t>
          </a:r>
          <a:br>
            <a:rPr lang="en-US" sz="1600" b="1" kern="1200" dirty="0" smtClean="0"/>
          </a:br>
          <a:r>
            <a:rPr lang="en-US" sz="1600" b="1" kern="1200" dirty="0" smtClean="0"/>
            <a:t>Agile Architecture</a:t>
          </a:r>
          <a:endParaRPr lang="en-US" sz="1600" b="1" kern="1200" dirty="0"/>
        </a:p>
      </dsp:txBody>
      <dsp:txXfrm>
        <a:off x="5310856" y="1223333"/>
        <a:ext cx="1859255" cy="1211401"/>
      </dsp:txXfrm>
    </dsp:sp>
    <dsp:sp modelId="{A8697694-0A40-E543-89BE-0DC11DD61D7C}">
      <dsp:nvSpPr>
        <dsp:cNvPr id="0" name=""/>
        <dsp:cNvSpPr/>
      </dsp:nvSpPr>
      <dsp:spPr>
        <a:xfrm>
          <a:off x="6437682" y="653261"/>
          <a:ext cx="260754" cy="2607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D8BE65-B3B6-EA43-B475-51A53C7AF928}">
      <dsp:nvSpPr>
        <dsp:cNvPr id="0" name=""/>
        <dsp:cNvSpPr/>
      </dsp:nvSpPr>
      <dsp:spPr>
        <a:xfrm rot="5400000">
          <a:off x="7075058" y="347313"/>
          <a:ext cx="919952" cy="153078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936337-8F28-8E4C-84F1-6A15665028B1}">
      <dsp:nvSpPr>
        <dsp:cNvPr id="0" name=""/>
        <dsp:cNvSpPr/>
      </dsp:nvSpPr>
      <dsp:spPr>
        <a:xfrm>
          <a:off x="6921495" y="753808"/>
          <a:ext cx="1381997" cy="12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Lean Thinking Enterprise</a:t>
          </a:r>
          <a:endParaRPr lang="en-US" sz="1600" b="1" kern="1200" dirty="0"/>
        </a:p>
      </dsp:txBody>
      <dsp:txXfrm>
        <a:off x="6921495" y="753808"/>
        <a:ext cx="1381997" cy="121140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BF8F0-AD3F-1348-B512-7BA468DDEA96}">
      <dsp:nvSpPr>
        <dsp:cNvPr id="0" name=""/>
        <dsp:cNvSpPr/>
      </dsp:nvSpPr>
      <dsp:spPr>
        <a:xfrm>
          <a:off x="2280666" y="2503135"/>
          <a:ext cx="1687068" cy="16870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p3d extrusionH="28000" prstMaterial="matte"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Business Results</a:t>
          </a:r>
        </a:p>
      </dsp:txBody>
      <dsp:txXfrm>
        <a:off x="2527731" y="2750200"/>
        <a:ext cx="1192938" cy="1192938"/>
      </dsp:txXfrm>
    </dsp:sp>
    <dsp:sp modelId="{0BEA1FF2-04C0-4646-9B12-42787C4AED34}">
      <dsp:nvSpPr>
        <dsp:cNvPr id="0" name=""/>
        <dsp:cNvSpPr/>
      </dsp:nvSpPr>
      <dsp:spPr>
        <a:xfrm rot="11700000">
          <a:off x="777288" y="2674935"/>
          <a:ext cx="1474354" cy="4808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198AD-6C56-934E-AF4E-8F09D2497DEA}">
      <dsp:nvSpPr>
        <dsp:cNvPr id="0" name=""/>
        <dsp:cNvSpPr/>
      </dsp:nvSpPr>
      <dsp:spPr>
        <a:xfrm>
          <a:off x="1049" y="2083461"/>
          <a:ext cx="1602714" cy="1282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Productivity</a:t>
          </a:r>
          <a:endParaRPr lang="en-US" sz="2200" kern="1200" dirty="0"/>
        </a:p>
      </dsp:txBody>
      <dsp:txXfrm>
        <a:off x="38603" y="2121015"/>
        <a:ext cx="1527606" cy="1207063"/>
      </dsp:txXfrm>
    </dsp:sp>
    <dsp:sp modelId="{8FCDF5EF-AE26-8C43-965C-13533ED73A13}">
      <dsp:nvSpPr>
        <dsp:cNvPr id="0" name=""/>
        <dsp:cNvSpPr/>
      </dsp:nvSpPr>
      <dsp:spPr>
        <a:xfrm rot="14700000">
          <a:off x="1682721" y="1595882"/>
          <a:ext cx="1474354" cy="4808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F9799-B527-294F-8388-B8CE60720687}">
      <dsp:nvSpPr>
        <dsp:cNvPr id="0" name=""/>
        <dsp:cNvSpPr/>
      </dsp:nvSpPr>
      <dsp:spPr>
        <a:xfrm>
          <a:off x="1306996" y="527094"/>
          <a:ext cx="1602714" cy="1282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Engagement</a:t>
          </a:r>
          <a:endParaRPr lang="en-US" sz="2200" kern="1200" dirty="0"/>
        </a:p>
      </dsp:txBody>
      <dsp:txXfrm>
        <a:off x="1344550" y="564648"/>
        <a:ext cx="1527606" cy="1207063"/>
      </dsp:txXfrm>
    </dsp:sp>
    <dsp:sp modelId="{48CF3776-72CF-D843-9688-814CF7A4A1B6}">
      <dsp:nvSpPr>
        <dsp:cNvPr id="0" name=""/>
        <dsp:cNvSpPr/>
      </dsp:nvSpPr>
      <dsp:spPr>
        <a:xfrm rot="17700000">
          <a:off x="3091324" y="1595882"/>
          <a:ext cx="1474354" cy="4808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5C4C2-C28F-3649-965B-AD8F75C5DE24}">
      <dsp:nvSpPr>
        <dsp:cNvPr id="0" name=""/>
        <dsp:cNvSpPr/>
      </dsp:nvSpPr>
      <dsp:spPr>
        <a:xfrm>
          <a:off x="3338689" y="527094"/>
          <a:ext cx="1602714" cy="1282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Time to Market</a:t>
          </a:r>
          <a:endParaRPr lang="en-US" sz="2200" kern="1200" dirty="0"/>
        </a:p>
      </dsp:txBody>
      <dsp:txXfrm>
        <a:off x="3376243" y="564648"/>
        <a:ext cx="1527606" cy="1207063"/>
      </dsp:txXfrm>
    </dsp:sp>
    <dsp:sp modelId="{912D5634-AD5E-3D48-80D5-D410BE54AFBB}">
      <dsp:nvSpPr>
        <dsp:cNvPr id="0" name=""/>
        <dsp:cNvSpPr/>
      </dsp:nvSpPr>
      <dsp:spPr>
        <a:xfrm rot="20700000">
          <a:off x="3996757" y="2674935"/>
          <a:ext cx="1474354" cy="4808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3FDB4-CBCD-3649-A89F-42475636CF17}">
      <dsp:nvSpPr>
        <dsp:cNvPr id="0" name=""/>
        <dsp:cNvSpPr/>
      </dsp:nvSpPr>
      <dsp:spPr>
        <a:xfrm>
          <a:off x="4644635" y="2083461"/>
          <a:ext cx="1602714" cy="1282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Quality</a:t>
          </a:r>
          <a:endParaRPr lang="en-US" sz="2200" kern="1200" dirty="0"/>
        </a:p>
      </dsp:txBody>
      <dsp:txXfrm>
        <a:off x="4682189" y="2121015"/>
        <a:ext cx="1527606" cy="12070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84DEF7-F423-3D4B-A29F-3AD2B796A015}">
      <dsp:nvSpPr>
        <dsp:cNvPr id="0" name=""/>
        <dsp:cNvSpPr/>
      </dsp:nvSpPr>
      <dsp:spPr>
        <a:xfrm rot="5400000">
          <a:off x="307721" y="2021897"/>
          <a:ext cx="919952" cy="153078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56FED39-4457-494D-B60D-73BAFCFCAB11}">
      <dsp:nvSpPr>
        <dsp:cNvPr id="0" name=""/>
        <dsp:cNvSpPr/>
      </dsp:nvSpPr>
      <dsp:spPr>
        <a:xfrm>
          <a:off x="154158" y="2479271"/>
          <a:ext cx="1381997" cy="12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Agile teams</a:t>
          </a:r>
          <a:endParaRPr lang="en-US" sz="1600" b="1" kern="1200" dirty="0"/>
        </a:p>
      </dsp:txBody>
      <dsp:txXfrm>
        <a:off x="154158" y="2479271"/>
        <a:ext cx="1381997" cy="1211401"/>
      </dsp:txXfrm>
    </dsp:sp>
    <dsp:sp modelId="{F0150E5C-2E63-3340-84BD-503DD95DC1FE}">
      <dsp:nvSpPr>
        <dsp:cNvPr id="0" name=""/>
        <dsp:cNvSpPr/>
      </dsp:nvSpPr>
      <dsp:spPr>
        <a:xfrm>
          <a:off x="1275401" y="1909200"/>
          <a:ext cx="260754" cy="2607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3C6193-85B8-4E4C-A4CA-260DBBF6BCEE}">
      <dsp:nvSpPr>
        <dsp:cNvPr id="0" name=""/>
        <dsp:cNvSpPr/>
      </dsp:nvSpPr>
      <dsp:spPr>
        <a:xfrm rot="5400000">
          <a:off x="1999555" y="1603251"/>
          <a:ext cx="919952" cy="153078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98D9C6-59DF-8746-B4AC-1CE0D992E50B}">
      <dsp:nvSpPr>
        <dsp:cNvPr id="0" name=""/>
        <dsp:cNvSpPr/>
      </dsp:nvSpPr>
      <dsp:spPr>
        <a:xfrm>
          <a:off x="1845992" y="2060625"/>
          <a:ext cx="1381997" cy="12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Agile Programs</a:t>
          </a:r>
          <a:endParaRPr lang="en-US" sz="1600" b="1" kern="1200" dirty="0"/>
        </a:p>
      </dsp:txBody>
      <dsp:txXfrm>
        <a:off x="1845992" y="2060625"/>
        <a:ext cx="1381997" cy="1211401"/>
      </dsp:txXfrm>
    </dsp:sp>
    <dsp:sp modelId="{859F104E-67C5-D54B-A626-069A3EC6BB2B}">
      <dsp:nvSpPr>
        <dsp:cNvPr id="0" name=""/>
        <dsp:cNvSpPr/>
      </dsp:nvSpPr>
      <dsp:spPr>
        <a:xfrm>
          <a:off x="2967235" y="1490553"/>
          <a:ext cx="260754" cy="2607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B50E71-7A95-9A46-AB6F-CA996B3D2C57}">
      <dsp:nvSpPr>
        <dsp:cNvPr id="0" name=""/>
        <dsp:cNvSpPr/>
      </dsp:nvSpPr>
      <dsp:spPr>
        <a:xfrm rot="5400000">
          <a:off x="3691389" y="1184605"/>
          <a:ext cx="919952" cy="153078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A131D9-2C9D-384A-A001-AD1AB209CBAF}">
      <dsp:nvSpPr>
        <dsp:cNvPr id="0" name=""/>
        <dsp:cNvSpPr/>
      </dsp:nvSpPr>
      <dsp:spPr>
        <a:xfrm>
          <a:off x="3537826" y="1641979"/>
          <a:ext cx="1381997" cy="12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Agile Technical Practices</a:t>
          </a:r>
          <a:endParaRPr lang="en-US" sz="1600" b="1" kern="1200" dirty="0"/>
        </a:p>
      </dsp:txBody>
      <dsp:txXfrm>
        <a:off x="3537826" y="1641979"/>
        <a:ext cx="1381997" cy="1211401"/>
      </dsp:txXfrm>
    </dsp:sp>
    <dsp:sp modelId="{896D2FA4-9DAB-6E43-A63D-61CB7384FD67}">
      <dsp:nvSpPr>
        <dsp:cNvPr id="0" name=""/>
        <dsp:cNvSpPr/>
      </dsp:nvSpPr>
      <dsp:spPr>
        <a:xfrm>
          <a:off x="4659069" y="1071907"/>
          <a:ext cx="260754" cy="2607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A2F44D-54E0-3B4A-BB7C-090B09F2E435}">
      <dsp:nvSpPr>
        <dsp:cNvPr id="0" name=""/>
        <dsp:cNvSpPr/>
      </dsp:nvSpPr>
      <dsp:spPr>
        <a:xfrm rot="5400000">
          <a:off x="5415384" y="765959"/>
          <a:ext cx="919952" cy="153078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E93F06-03AD-2F43-94B6-18800CBBB311}">
      <dsp:nvSpPr>
        <dsp:cNvPr id="0" name=""/>
        <dsp:cNvSpPr/>
      </dsp:nvSpPr>
      <dsp:spPr>
        <a:xfrm>
          <a:off x="5310856" y="1223333"/>
          <a:ext cx="1859255" cy="12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Agile Portfolio Management &amp;</a:t>
          </a:r>
          <a:br>
            <a:rPr lang="en-US" sz="1600" b="1" kern="1200" dirty="0" smtClean="0"/>
          </a:br>
          <a:r>
            <a:rPr lang="en-US" sz="1600" b="1" kern="1200" dirty="0" smtClean="0"/>
            <a:t>Agile Architecture</a:t>
          </a:r>
          <a:endParaRPr lang="en-US" sz="1600" b="1" kern="1200" dirty="0"/>
        </a:p>
      </dsp:txBody>
      <dsp:txXfrm>
        <a:off x="5310856" y="1223333"/>
        <a:ext cx="1859255" cy="1211401"/>
      </dsp:txXfrm>
    </dsp:sp>
    <dsp:sp modelId="{A8697694-0A40-E543-89BE-0DC11DD61D7C}">
      <dsp:nvSpPr>
        <dsp:cNvPr id="0" name=""/>
        <dsp:cNvSpPr/>
      </dsp:nvSpPr>
      <dsp:spPr>
        <a:xfrm>
          <a:off x="6437682" y="653261"/>
          <a:ext cx="260754" cy="260754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3D8BE65-B3B6-EA43-B475-51A53C7AF928}">
      <dsp:nvSpPr>
        <dsp:cNvPr id="0" name=""/>
        <dsp:cNvSpPr/>
      </dsp:nvSpPr>
      <dsp:spPr>
        <a:xfrm rot="5400000">
          <a:off x="7075058" y="347313"/>
          <a:ext cx="919952" cy="1530780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2936337-8F28-8E4C-84F1-6A15665028B1}">
      <dsp:nvSpPr>
        <dsp:cNvPr id="0" name=""/>
        <dsp:cNvSpPr/>
      </dsp:nvSpPr>
      <dsp:spPr>
        <a:xfrm>
          <a:off x="6921495" y="753808"/>
          <a:ext cx="1381997" cy="1211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/>
            <a:t>Lean Thinking Enterprise</a:t>
          </a:r>
          <a:endParaRPr lang="en-US" sz="1600" b="1" kern="1200" dirty="0"/>
        </a:p>
      </dsp:txBody>
      <dsp:txXfrm>
        <a:off x="6921495" y="753808"/>
        <a:ext cx="1381997" cy="121140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BF8F0-AD3F-1348-B512-7BA468DDEA96}">
      <dsp:nvSpPr>
        <dsp:cNvPr id="0" name=""/>
        <dsp:cNvSpPr/>
      </dsp:nvSpPr>
      <dsp:spPr>
        <a:xfrm>
          <a:off x="2280666" y="2503135"/>
          <a:ext cx="1687068" cy="168706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  <a:sp3d extrusionH="28000" prstMaterial="matte"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 smtClean="0"/>
            <a:t>Business Results</a:t>
          </a:r>
        </a:p>
      </dsp:txBody>
      <dsp:txXfrm>
        <a:off x="2527731" y="2750200"/>
        <a:ext cx="1192938" cy="1192938"/>
      </dsp:txXfrm>
    </dsp:sp>
    <dsp:sp modelId="{0BEA1FF2-04C0-4646-9B12-42787C4AED34}">
      <dsp:nvSpPr>
        <dsp:cNvPr id="0" name=""/>
        <dsp:cNvSpPr/>
      </dsp:nvSpPr>
      <dsp:spPr>
        <a:xfrm rot="11700000">
          <a:off x="777288" y="2674935"/>
          <a:ext cx="1474354" cy="4808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198AD-6C56-934E-AF4E-8F09D2497DEA}">
      <dsp:nvSpPr>
        <dsp:cNvPr id="0" name=""/>
        <dsp:cNvSpPr/>
      </dsp:nvSpPr>
      <dsp:spPr>
        <a:xfrm>
          <a:off x="1049" y="2083461"/>
          <a:ext cx="1602714" cy="1282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Productivity</a:t>
          </a:r>
          <a:endParaRPr lang="en-US" sz="2200" kern="1200" dirty="0"/>
        </a:p>
      </dsp:txBody>
      <dsp:txXfrm>
        <a:off x="38603" y="2121015"/>
        <a:ext cx="1527606" cy="1207063"/>
      </dsp:txXfrm>
    </dsp:sp>
    <dsp:sp modelId="{8FCDF5EF-AE26-8C43-965C-13533ED73A13}">
      <dsp:nvSpPr>
        <dsp:cNvPr id="0" name=""/>
        <dsp:cNvSpPr/>
      </dsp:nvSpPr>
      <dsp:spPr>
        <a:xfrm rot="14700000">
          <a:off x="1682721" y="1595882"/>
          <a:ext cx="1474354" cy="4808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1F9799-B527-294F-8388-B8CE60720687}">
      <dsp:nvSpPr>
        <dsp:cNvPr id="0" name=""/>
        <dsp:cNvSpPr/>
      </dsp:nvSpPr>
      <dsp:spPr>
        <a:xfrm>
          <a:off x="1306996" y="527094"/>
          <a:ext cx="1602714" cy="1282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Engagement</a:t>
          </a:r>
          <a:endParaRPr lang="en-US" sz="2200" kern="1200" dirty="0"/>
        </a:p>
      </dsp:txBody>
      <dsp:txXfrm>
        <a:off x="1344550" y="564648"/>
        <a:ext cx="1527606" cy="1207063"/>
      </dsp:txXfrm>
    </dsp:sp>
    <dsp:sp modelId="{48CF3776-72CF-D843-9688-814CF7A4A1B6}">
      <dsp:nvSpPr>
        <dsp:cNvPr id="0" name=""/>
        <dsp:cNvSpPr/>
      </dsp:nvSpPr>
      <dsp:spPr>
        <a:xfrm rot="17700000">
          <a:off x="3091324" y="1595882"/>
          <a:ext cx="1474354" cy="4808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15C4C2-C28F-3649-965B-AD8F75C5DE24}">
      <dsp:nvSpPr>
        <dsp:cNvPr id="0" name=""/>
        <dsp:cNvSpPr/>
      </dsp:nvSpPr>
      <dsp:spPr>
        <a:xfrm>
          <a:off x="3338689" y="527094"/>
          <a:ext cx="1602714" cy="1282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Time to Market</a:t>
          </a:r>
          <a:endParaRPr lang="en-US" sz="2200" kern="1200" dirty="0"/>
        </a:p>
      </dsp:txBody>
      <dsp:txXfrm>
        <a:off x="3376243" y="564648"/>
        <a:ext cx="1527606" cy="1207063"/>
      </dsp:txXfrm>
    </dsp:sp>
    <dsp:sp modelId="{912D5634-AD5E-3D48-80D5-D410BE54AFBB}">
      <dsp:nvSpPr>
        <dsp:cNvPr id="0" name=""/>
        <dsp:cNvSpPr/>
      </dsp:nvSpPr>
      <dsp:spPr>
        <a:xfrm rot="20700000">
          <a:off x="3996757" y="2674935"/>
          <a:ext cx="1474354" cy="480814"/>
        </a:xfrm>
        <a:prstGeom prst="lef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-227350" prstMaterial="matte"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3FDB4-CBCD-3649-A89F-42475636CF17}">
      <dsp:nvSpPr>
        <dsp:cNvPr id="0" name=""/>
        <dsp:cNvSpPr/>
      </dsp:nvSpPr>
      <dsp:spPr>
        <a:xfrm>
          <a:off x="4644635" y="2083461"/>
          <a:ext cx="1602714" cy="12821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  <a:sp3d extrusionH="28000" prstMaterial="matte"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dirty="0" smtClean="0"/>
            <a:t>Quality</a:t>
          </a:r>
          <a:endParaRPr lang="en-US" sz="2200" kern="1200" dirty="0"/>
        </a:p>
      </dsp:txBody>
      <dsp:txXfrm>
        <a:off x="4682189" y="2121015"/>
        <a:ext cx="1527606" cy="1207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t" anchorCtr="0" compatLnSpc="1">
            <a:prstTxWarp prst="textNoShape">
              <a:avLst/>
            </a:prstTxWarp>
          </a:bodyPr>
          <a:lstStyle>
            <a:lvl1pPr defTabSz="931567">
              <a:defRPr sz="1200"/>
            </a:lvl1pPr>
          </a:lstStyle>
          <a:p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436" y="0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t" anchorCtr="0" compatLnSpc="1">
            <a:prstTxWarp prst="textNoShape">
              <a:avLst/>
            </a:prstTxWarp>
          </a:bodyPr>
          <a:lstStyle>
            <a:lvl1pPr algn="r" defTabSz="931567">
              <a:defRPr sz="1200"/>
            </a:lvl1pPr>
          </a:lstStyle>
          <a:p>
            <a:endParaRPr lang="en-US" dirty="0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0" y="4415790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989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b" anchorCtr="0" compatLnSpc="1">
            <a:prstTxWarp prst="textNoShape">
              <a:avLst/>
            </a:prstTxWarp>
          </a:bodyPr>
          <a:lstStyle>
            <a:lvl1pPr defTabSz="931567">
              <a:defRPr sz="1200"/>
            </a:lvl1pPr>
          </a:lstStyle>
          <a:p>
            <a:endParaRPr lang="en-US" dirty="0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436" y="8829989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73" tIns="46586" rIns="93173" bIns="46586" numCol="1" anchor="b" anchorCtr="0" compatLnSpc="1">
            <a:prstTxWarp prst="textNoShape">
              <a:avLst/>
            </a:prstTxWarp>
          </a:bodyPr>
          <a:lstStyle>
            <a:lvl1pPr algn="r" defTabSz="931567">
              <a:defRPr sz="1200"/>
            </a:lvl1pPr>
          </a:lstStyle>
          <a:p>
            <a:fld id="{4A89BA09-6454-4439-986B-C56CEEE242C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057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Relationship Id="rId3" Type="http://schemas.openxmlformats.org/officeDocument/2006/relationships/hyperlink" Target="http://blogs.hbr.org/cs/2013/05/reinventing_middle_management.html?utm_source=Socialflow&amp;utm_medium=Tweet&amp;utm_campaign=Socialflow" TargetMode="Externa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9BA09-6454-4439-986B-C56CEEE242C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4804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Business results matter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are not done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where</a:t>
            </a:r>
            <a:r>
              <a:rPr lang="en-US" baseline="0" dirty="0" smtClean="0"/>
              <a:t> we want to be as part of our overall commitment to our cultural beliefs and brand attributes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interconnections and interdependencies make it difficult to change anything without changing everything</a:t>
            </a:r>
          </a:p>
          <a:p>
            <a:r>
              <a:rPr lang="en-US" baseline="0" dirty="0" smtClean="0"/>
              <a:t>In fast-moving environments these interconnections and interdependencies increase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stand-up exercise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Example: Releasing software in a </a:t>
            </a:r>
            <a:r>
              <a:rPr lang="en-US" baseline="0" dirty="0" err="1" smtClean="0"/>
              <a:t>SaaS</a:t>
            </a:r>
            <a:r>
              <a:rPr lang="en-US" baseline="0" dirty="0" smtClean="0"/>
              <a:t> environment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ACS team</a:t>
            </a:r>
            <a:r>
              <a:rPr lang="en-US" baseline="0" dirty="0" smtClean="0"/>
              <a:t> </a:t>
            </a:r>
            <a:r>
              <a:rPr lang="en-US" dirty="0" smtClean="0"/>
              <a:t>composition example</a:t>
            </a:r>
          </a:p>
          <a:p>
            <a:r>
              <a:rPr lang="en-US" dirty="0" smtClean="0"/>
              <a:t>The build master and the SCM team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 Engagement Surveys,</a:t>
            </a:r>
            <a:r>
              <a:rPr lang="en-US" baseline="0" dirty="0" smtClean="0"/>
              <a:t> Reviews and </a:t>
            </a:r>
            <a:r>
              <a:rPr lang="en-US" dirty="0" smtClean="0"/>
              <a:t>Action Planning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few of our alignment opportunities:</a:t>
            </a:r>
          </a:p>
          <a:p>
            <a:endParaRPr lang="en-US" dirty="0" smtClean="0"/>
          </a:p>
          <a:p>
            <a:r>
              <a:rPr lang="en-US" dirty="0" smtClean="0"/>
              <a:t>Strategic Planning (Session M) and Interlock</a:t>
            </a:r>
            <a:r>
              <a:rPr lang="en-US" baseline="0" dirty="0" smtClean="0"/>
              <a:t> (Interdependencies) Sessions</a:t>
            </a:r>
          </a:p>
          <a:p>
            <a:r>
              <a:rPr lang="en-US" baseline="0" dirty="0" smtClean="0"/>
              <a:t>Portfolio Planning</a:t>
            </a:r>
          </a:p>
          <a:p>
            <a:r>
              <a:rPr lang="en-US" baseline="0" dirty="0" smtClean="0"/>
              <a:t>Potentially Shippable Increment Planning</a:t>
            </a:r>
          </a:p>
          <a:p>
            <a:r>
              <a:rPr lang="en-US" baseline="0" dirty="0" smtClean="0"/>
              <a:t>Sprint Planning</a:t>
            </a:r>
          </a:p>
          <a:p>
            <a:r>
              <a:rPr lang="en-US" baseline="0" dirty="0" smtClean="0"/>
              <a:t>Performance and Career Development Planning</a:t>
            </a:r>
          </a:p>
          <a:p>
            <a:r>
              <a:rPr lang="en-US" baseline="0" dirty="0" smtClean="0"/>
              <a:t>Performance Appraisals</a:t>
            </a:r>
          </a:p>
          <a:p>
            <a:r>
              <a:rPr lang="en-US" baseline="0" dirty="0" smtClean="0"/>
              <a:t>1:1 Sessions</a:t>
            </a:r>
          </a:p>
          <a:p>
            <a:r>
              <a:rPr lang="en-US" dirty="0" smtClean="0"/>
              <a:t>DEVCON</a:t>
            </a:r>
          </a:p>
          <a:p>
            <a:r>
              <a:rPr lang="en-US" dirty="0" smtClean="0"/>
              <a:t>Leadership Sessions</a:t>
            </a:r>
          </a:p>
          <a:p>
            <a:r>
              <a:rPr lang="en-US" dirty="0" smtClean="0"/>
              <a:t>National</a:t>
            </a:r>
            <a:r>
              <a:rPr lang="en-US" baseline="0" dirty="0" smtClean="0"/>
              <a:t> Sales &amp; Service</a:t>
            </a:r>
          </a:p>
          <a:p>
            <a:r>
              <a:rPr lang="en-US" baseline="0" dirty="0" smtClean="0"/>
              <a:t>Mitchell Way Day</a:t>
            </a:r>
          </a:p>
          <a:p>
            <a:r>
              <a:rPr lang="en-US" baseline="0" dirty="0" smtClean="0"/>
              <a:t>Product and Technology Road Mapping</a:t>
            </a:r>
          </a:p>
          <a:p>
            <a:r>
              <a:rPr lang="en-US" baseline="0" dirty="0" smtClean="0"/>
              <a:t>Budgeting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Some notes on alignment:</a:t>
            </a:r>
          </a:p>
          <a:p>
            <a:endParaRPr lang="en-US" baseline="0" dirty="0" smtClean="0"/>
          </a:p>
          <a:p>
            <a:r>
              <a:rPr lang="en-US" baseline="0" dirty="0" smtClean="0"/>
              <a:t>From the top down and the bottom up</a:t>
            </a:r>
          </a:p>
          <a:p>
            <a:r>
              <a:rPr lang="en-US" baseline="0" dirty="0" smtClean="0"/>
              <a:t>Work with what you have</a:t>
            </a:r>
          </a:p>
          <a:p>
            <a:endParaRPr lang="en-US" dirty="0" smtClean="0"/>
          </a:p>
          <a:p>
            <a:r>
              <a:rPr lang="en-US" dirty="0" smtClean="0"/>
              <a:t>Our CEO’s Top</a:t>
            </a:r>
            <a:r>
              <a:rPr lang="en-US" baseline="0" dirty="0" smtClean="0"/>
              <a:t> 5 Objectives for 2013 are:</a:t>
            </a:r>
          </a:p>
          <a:p>
            <a:endParaRPr lang="en-US" baseline="0" dirty="0" smtClean="0"/>
          </a:p>
          <a:p>
            <a:r>
              <a:rPr lang="en-US" baseline="0" dirty="0" smtClean="0"/>
              <a:t>Delight our Customers</a:t>
            </a:r>
          </a:p>
          <a:p>
            <a:r>
              <a:rPr lang="en-US" baseline="0" dirty="0" smtClean="0"/>
              <a:t>Live the Mitchell Way Everyday through Cross-Functional Teaming through the Application of Lean and Agile Principles</a:t>
            </a:r>
          </a:p>
          <a:p>
            <a:r>
              <a:rPr lang="en-US" baseline="0" dirty="0" smtClean="0"/>
              <a:t>Simplify how we do business</a:t>
            </a:r>
          </a:p>
          <a:p>
            <a:r>
              <a:rPr lang="en-US" baseline="0" dirty="0" smtClean="0"/>
              <a:t>Win in the Market</a:t>
            </a:r>
          </a:p>
          <a:p>
            <a:r>
              <a:rPr lang="en-US" baseline="0" dirty="0" smtClean="0"/>
              <a:t>Improve the Bottom Line</a:t>
            </a:r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Tell everyone what you are doing and then do it and then tell everyone what you did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3"/>
              </a:rPr>
              <a:t>http://blogs.hbr.org/cs/2013/05/reinventing_middle_management.html?utm_source=Socialflow&amp;utm_medium=Tweet&amp;utm_campaign=Socialflow</a:t>
            </a:r>
            <a:endParaRPr lang="en-US" dirty="0" smtClean="0"/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Nearly 68% of these large-scale change and innovative efforts failed.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Pay</a:t>
            </a:r>
            <a:r>
              <a:rPr lang="en-US" baseline="0" dirty="0" smtClean="0"/>
              <a:t> particular attention to your middle managers (MLM).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Aside from the role of the senior executives, the most important determinant of success was the role of MLMs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MLMs are uniquely positioned to influence those above and below them in the org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chart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do we need our</a:t>
            </a:r>
            <a:r>
              <a:rPr lang="en-US" baseline="0" dirty="0" smtClean="0"/>
              <a:t> leaders to do?</a:t>
            </a:r>
          </a:p>
          <a:p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Remove the </a:t>
            </a:r>
            <a:r>
              <a:rPr lang="en-US" baseline="0" dirty="0" err="1" smtClean="0"/>
              <a:t>Demotivators</a:t>
            </a:r>
            <a:r>
              <a:rPr lang="en-US" baseline="0" dirty="0" smtClean="0"/>
              <a:t> -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Ask people what gets in the way of their doing work they are proud of. Remove those obstacles to pride in work.</a:t>
            </a:r>
          </a:p>
          <a:p>
            <a:pPr marL="228600" indent="-228600">
              <a:buAutoNum type="arabicParenR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Focus on Improving the Processes – Leaders, and everyone in our company for that matter, need to become more aware of what systems and processes are, and how to study them, and improve them.</a:t>
            </a:r>
          </a:p>
          <a:p>
            <a:pPr marL="228600" indent="-228600">
              <a:buAutoNum type="arabicParenR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Focus on Customers - Something that provides a lot of gratification and satisfaction 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people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is to know that customers are excited about the products and services they are delivering. Bring awareness of customers into the organization on a daily basis.</a:t>
            </a:r>
          </a:p>
          <a:p>
            <a:pPr marL="228600" indent="-228600">
              <a:buAutoNum type="arabicParenR"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Demonstrate our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Culture (be the poster child) – Reinforce leadership’s commitment to better business results through alignment of behaviors with culture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you had +11% of your workforce to</a:t>
            </a:r>
            <a:r>
              <a:rPr lang="en-US" baseline="0" dirty="0" smtClean="0"/>
              <a:t> work with how would you deploy them?</a:t>
            </a:r>
          </a:p>
          <a:p>
            <a:endParaRPr lang="en-US" dirty="0" smtClean="0"/>
          </a:p>
          <a:p>
            <a:r>
              <a:rPr lang="en-US" dirty="0" smtClean="0"/>
              <a:t>Leadership Sessions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err="1" smtClean="0"/>
              <a:t>Lean|Agile</a:t>
            </a:r>
            <a:r>
              <a:rPr lang="en-US" dirty="0" smtClean="0"/>
              <a:t> Introductions</a:t>
            </a:r>
            <a:r>
              <a:rPr lang="en-US" baseline="0" dirty="0" smtClean="0"/>
              <a:t> and Working sessions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err="1" smtClean="0"/>
              <a:t>Lean|Agile</a:t>
            </a:r>
            <a:r>
              <a:rPr lang="en-US" baseline="0" dirty="0" smtClean="0"/>
              <a:t> Leadership Workshops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Lean Thinking and Tools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Triple-A</a:t>
            </a:r>
            <a:r>
              <a:rPr lang="en-US" baseline="0" dirty="0" smtClean="0"/>
              <a:t> Leadership Model:</a:t>
            </a:r>
          </a:p>
          <a:p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Alignment - Align</a:t>
            </a:r>
            <a:r>
              <a:rPr lang="en-US" baseline="0" dirty="0" smtClean="0"/>
              <a:t> MLM values with goals of initiative and culture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Leading the Mitchell Way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dirty="0" smtClean="0"/>
              <a:t>Leadership</a:t>
            </a:r>
            <a:r>
              <a:rPr lang="en-US" baseline="0" dirty="0" smtClean="0"/>
              <a:t> Workshops</a:t>
            </a:r>
            <a:br>
              <a:rPr lang="en-US" baseline="0" dirty="0" smtClean="0"/>
            </a:br>
            <a:endParaRPr lang="en-US" baseline="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/>
              <a:t>Authorship - Engage MLM to Author Plans to Support Change Initiatives and align individual contributors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baseline="0" dirty="0" smtClean="0"/>
              <a:t>Leading the Mitchell Way</a:t>
            </a:r>
          </a:p>
          <a:p>
            <a:pPr marL="1143000" lvl="2" indent="-228600">
              <a:buFont typeface="+mj-lt"/>
              <a:buAutoNum type="arabicPeriod"/>
            </a:pPr>
            <a:r>
              <a:rPr lang="en-US" baseline="0" dirty="0" smtClean="0"/>
              <a:t>In many cases this is where new initiatives are identified</a:t>
            </a:r>
          </a:p>
          <a:p>
            <a:pPr marL="1600200" lvl="3" indent="-228600">
              <a:buFont typeface="+mj-lt"/>
              <a:buAutoNum type="arabicPeriod"/>
            </a:pPr>
            <a:r>
              <a:rPr lang="en-US" baseline="0" dirty="0" smtClean="0"/>
              <a:t>Examples: </a:t>
            </a:r>
            <a:r>
              <a:rPr lang="en-US" dirty="0" smtClean="0"/>
              <a:t>The PLAN Team,</a:t>
            </a:r>
            <a:r>
              <a:rPr lang="en-US" baseline="0" dirty="0" smtClean="0"/>
              <a:t> </a:t>
            </a:r>
            <a:r>
              <a:rPr lang="en-US" dirty="0" smtClean="0"/>
              <a:t>Autonomy</a:t>
            </a:r>
            <a:r>
              <a:rPr lang="en-US" baseline="0" dirty="0" smtClean="0"/>
              <a:t> Time, </a:t>
            </a:r>
            <a:r>
              <a:rPr lang="en-US" dirty="0" smtClean="0"/>
              <a:t>(m)Community</a:t>
            </a:r>
          </a:p>
          <a:p>
            <a:pPr marL="1600200" lvl="3" indent="-228600">
              <a:buFont typeface="+mj-lt"/>
              <a:buAutoNum type="arabicPeriod"/>
            </a:pPr>
            <a:endParaRPr lang="en-US" baseline="0" dirty="0" smtClean="0"/>
          </a:p>
          <a:p>
            <a:pPr marL="228600" lvl="0" indent="-228600">
              <a:buFont typeface="+mj-lt"/>
              <a:buAutoNum type="arabicPeriod"/>
            </a:pPr>
            <a:r>
              <a:rPr lang="en-US" baseline="0" dirty="0" smtClean="0"/>
              <a:t>Action – MLMs must be responsible for the success of the initiatives they author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If you engage them they will be one</a:t>
            </a:r>
            <a:r>
              <a:rPr lang="en-US" baseline="0" dirty="0" smtClean="0"/>
              <a:t> of your greatest assets in your journey. Ignore them at your own risk.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One Challenge: Developing our leadership just in time – often employees are asked to change before their leadership has demonstrated the their own change. Reinforce leadership’s commitment to the culture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Beware of leaders who do not demonstrate your culture and take action before there is irreparable harm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Autonomy</a:t>
            </a:r>
            <a:r>
              <a:rPr lang="en-US" baseline="0" dirty="0" smtClean="0"/>
              <a:t> over work, team, workspace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Autonomy is relative</a:t>
            </a:r>
            <a:r>
              <a:rPr lang="en-US" baseline="0" dirty="0" smtClean="0"/>
              <a:t> and not absolute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Some of our experiments:</a:t>
            </a:r>
          </a:p>
          <a:p>
            <a:endParaRPr lang="en-US" dirty="0" smtClean="0"/>
          </a:p>
          <a:p>
            <a:r>
              <a:rPr lang="en-US" dirty="0" smtClean="0"/>
              <a:t>D/B/T Scrum Teams</a:t>
            </a:r>
          </a:p>
          <a:p>
            <a:r>
              <a:rPr lang="en-US" dirty="0" err="1" smtClean="0"/>
              <a:t>Hackathons</a:t>
            </a:r>
            <a:endParaRPr lang="en-US" dirty="0" smtClean="0"/>
          </a:p>
          <a:p>
            <a:r>
              <a:rPr lang="en-US" dirty="0" smtClean="0"/>
              <a:t>Idea</a:t>
            </a:r>
            <a:r>
              <a:rPr lang="en-US" baseline="0" dirty="0" smtClean="0"/>
              <a:t> Jams</a:t>
            </a:r>
          </a:p>
          <a:p>
            <a:r>
              <a:rPr lang="en-US" baseline="0" dirty="0" smtClean="0"/>
              <a:t>(m)Power Athletes!</a:t>
            </a:r>
          </a:p>
          <a:p>
            <a:r>
              <a:rPr lang="en-US" baseline="0" dirty="0" smtClean="0"/>
              <a:t>(m)Community</a:t>
            </a:r>
          </a:p>
          <a:p>
            <a:r>
              <a:rPr lang="en-US" dirty="0" smtClean="0"/>
              <a:t>PLAN</a:t>
            </a:r>
          </a:p>
          <a:p>
            <a:r>
              <a:rPr lang="en-US" dirty="0" smtClean="0"/>
              <a:t>Rewards &amp; Recognition</a:t>
            </a:r>
          </a:p>
          <a:p>
            <a:r>
              <a:rPr lang="en-US" dirty="0" smtClean="0"/>
              <a:t>Brand</a:t>
            </a:r>
            <a:r>
              <a:rPr lang="en-US" baseline="0" dirty="0" smtClean="0"/>
              <a:t> Innovation Leadership Team</a:t>
            </a:r>
          </a:p>
          <a:p>
            <a:r>
              <a:rPr lang="en-US" baseline="0" dirty="0" smtClean="0"/>
              <a:t>Special assignment opportunities (volunteers to work on special projects outside of the work they are obligated to do)</a:t>
            </a:r>
          </a:p>
          <a:p>
            <a:endParaRPr lang="en-US" baseline="0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Up Next: Autonomy as a Formal Program / Autonomy over Workspace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Don’t hold a team hostage to a single member who is unwilling to collaborate or demonstrate</a:t>
            </a:r>
            <a:r>
              <a:rPr lang="en-US" baseline="0" dirty="0" smtClean="0"/>
              <a:t> your culture everyday. Friction is fine and healthy, watch out for unhealthy behaviors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Not everyone is cut out to be on a D/B/T Scrum team or any team that requires a high degree of collaboration and cooperation (at least not the teams that are to available to them at that time…nature versus nurture / environment versus the individual). Be wary of mindless dogma. If someone can be useful in a different capacity then demonstrate respect for people and take action.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Examples of leveraging people who were not cutting it in their current role: Staffing the system team, special projects et al</a:t>
            </a:r>
          </a:p>
          <a:p>
            <a:endParaRPr lang="en-US" baseline="0" dirty="0" smtClean="0"/>
          </a:p>
          <a:p>
            <a:r>
              <a:rPr lang="en-US" baseline="0" dirty="0" smtClean="0"/>
              <a:t>Leverage the natural cooperators and connectors those that seem to be the glue that binds</a:t>
            </a:r>
          </a:p>
          <a:p>
            <a:endParaRPr lang="en-US" baseline="0" dirty="0" smtClean="0"/>
          </a:p>
          <a:p>
            <a:r>
              <a:rPr lang="en-US" baseline="0" dirty="0" smtClean="0"/>
              <a:t>Be careful who you hire, fire, demote and promote and why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Give the teams and the people a choice</a:t>
            </a:r>
          </a:p>
          <a:p>
            <a:endParaRPr lang="en-US" dirty="0" smtClean="0"/>
          </a:p>
          <a:p>
            <a:r>
              <a:rPr lang="en-US" dirty="0" smtClean="0"/>
              <a:t>SHL Assessments</a:t>
            </a:r>
          </a:p>
          <a:p>
            <a:r>
              <a:rPr lang="en-US" dirty="0" smtClean="0"/>
              <a:t>The Mitchell Way Essay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Team Interventions</a:t>
            </a:r>
          </a:p>
          <a:p>
            <a:r>
              <a:rPr lang="en-US" dirty="0" smtClean="0"/>
              <a:t>“5 Dysfunctions</a:t>
            </a:r>
            <a:r>
              <a:rPr lang="en-US" baseline="0" dirty="0" smtClean="0"/>
              <a:t> of a Team” based assessments</a:t>
            </a:r>
          </a:p>
          <a:p>
            <a:r>
              <a:rPr lang="en-US" dirty="0" smtClean="0"/>
              <a:t>Allow</a:t>
            </a:r>
            <a:r>
              <a:rPr lang="en-US" baseline="0" dirty="0" smtClean="0"/>
              <a:t> time for the team to self-correct</a:t>
            </a:r>
          </a:p>
          <a:p>
            <a:r>
              <a:rPr lang="en-US" baseline="0" dirty="0" smtClean="0"/>
              <a:t>Coach as needed</a:t>
            </a:r>
          </a:p>
          <a:p>
            <a:r>
              <a:rPr lang="en-US" baseline="0" dirty="0" smtClean="0"/>
              <a:t>Intervene before too long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Signs of a solid team: in addition to the business results they generate: they take breaks, eat lunch and generally hang together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User Personas</a:t>
            </a:r>
          </a:p>
          <a:p>
            <a:r>
              <a:rPr lang="en-US" dirty="0" smtClean="0"/>
              <a:t>Persona Proposal Program</a:t>
            </a:r>
          </a:p>
          <a:p>
            <a:r>
              <a:rPr lang="en-US" dirty="0" smtClean="0"/>
              <a:t>Ride-A-Longs</a:t>
            </a:r>
          </a:p>
          <a:p>
            <a:r>
              <a:rPr lang="en-US" dirty="0" smtClean="0"/>
              <a:t>NPS</a:t>
            </a:r>
          </a:p>
          <a:p>
            <a:endParaRPr lang="en-US" dirty="0" smtClean="0"/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Something that provides a lot of gratification and satisfaction to</a:t>
            </a:r>
            <a:r>
              <a:rPr lang="en-US" sz="12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people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 is to know that customers are excited about the products and services they are delivering. Bring awareness of customers into the organization on a daily basis.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970436" y="8829989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5" tIns="46582" rIns="93165" bIns="46582" anchor="b"/>
          <a:lstStyle/>
          <a:p>
            <a:pPr algn="r" defTabSz="929974"/>
            <a:fld id="{76D34598-3B8D-4A45-972A-90D523995D37}" type="slidenum">
              <a:rPr lang="en-US" sz="1200">
                <a:solidFill>
                  <a:prstClr val="black"/>
                </a:solidFill>
              </a:rPr>
              <a:pPr algn="r" defTabSz="929974"/>
              <a:t>3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65" tIns="46582" rIns="93165" bIns="46582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Demo Days (end of each PSI)</a:t>
            </a:r>
          </a:p>
          <a:p>
            <a:r>
              <a:rPr lang="en-US" dirty="0" smtClean="0"/>
              <a:t>DEVCON</a:t>
            </a:r>
          </a:p>
          <a:p>
            <a:r>
              <a:rPr lang="en-US" dirty="0" smtClean="0"/>
              <a:t>Innovation</a:t>
            </a:r>
            <a:r>
              <a:rPr lang="en-US" baseline="0" dirty="0" smtClean="0"/>
              <a:t> Fridays</a:t>
            </a:r>
          </a:p>
          <a:p>
            <a:r>
              <a:rPr lang="en-US" baseline="0" dirty="0" err="1" smtClean="0"/>
              <a:t>Hackathons</a:t>
            </a:r>
            <a:endParaRPr lang="en-US" baseline="0" dirty="0" smtClean="0"/>
          </a:p>
          <a:p>
            <a:r>
              <a:rPr lang="en-US" dirty="0" smtClean="0"/>
              <a:t>Idea</a:t>
            </a:r>
            <a:r>
              <a:rPr lang="en-US" baseline="0" dirty="0" smtClean="0"/>
              <a:t> Jams</a:t>
            </a:r>
          </a:p>
          <a:p>
            <a:r>
              <a:rPr lang="en-US" baseline="0" dirty="0" smtClean="0"/>
              <a:t>R&amp;R Programs (Caveat)</a:t>
            </a:r>
          </a:p>
          <a:p>
            <a:r>
              <a:rPr lang="en-US" baseline="0" dirty="0" smtClean="0"/>
              <a:t>Mitchell Way Days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Find people who are willing to stand up and make a difference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89BA09-6454-4439-986B-C56CEEE242C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581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970436" y="8829989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5" tIns="46582" rIns="93165" bIns="46582" anchor="b"/>
          <a:lstStyle/>
          <a:p>
            <a:pPr algn="r" defTabSz="929974"/>
            <a:fld id="{76D34598-3B8D-4A45-972A-90D523995D37}" type="slidenum">
              <a:rPr lang="en-US" sz="1200">
                <a:solidFill>
                  <a:prstClr val="black"/>
                </a:solidFill>
              </a:rPr>
              <a:pPr algn="r" defTabSz="929974"/>
              <a:t>4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65" tIns="46582" rIns="93165" bIns="46582"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970436" y="8829989"/>
            <a:ext cx="3038372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65" tIns="46582" rIns="93165" bIns="46582" anchor="b"/>
          <a:lstStyle/>
          <a:p>
            <a:pPr algn="r" defTabSz="929974"/>
            <a:fld id="{76D34598-3B8D-4A45-972A-90D523995D37}" type="slidenum">
              <a:rPr lang="en-US" sz="1200">
                <a:solidFill>
                  <a:prstClr val="black"/>
                </a:solidFill>
              </a:rPr>
              <a:pPr algn="r" defTabSz="929974"/>
              <a:t>5</a:t>
            </a:fld>
            <a:endParaRPr lang="en-US" sz="1200" dirty="0">
              <a:solidFill>
                <a:prstClr val="black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65" tIns="46582" rIns="93165" bIns="46582"/>
          <a:lstStyle/>
          <a:p>
            <a:pPr eaLnBrk="1" hangingPunct="1"/>
            <a:r>
              <a:rPr lang="en-US" dirty="0" smtClean="0"/>
              <a:t>A</a:t>
            </a:r>
            <a:r>
              <a:rPr lang="en-US" baseline="0" dirty="0" smtClean="0"/>
              <a:t> reminder of who we are, what we do and what we believe in with the aim to align values and actions (evidence of values) to drive better business outcomes.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didn’t know what to call this thing so we held a naming contest and the winning entry was LEAP for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Lean|Agile</a:t>
            </a:r>
            <a:r>
              <a:rPr lang="en-US" baseline="0" dirty="0" smtClean="0"/>
              <a:t> Program.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 vision of where we wanted to be and how we saw ourselves getting there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BF4E6AB-F8FF-4EB9-80EF-1893FB80EED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160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436150"/>
            <a:ext cx="5511511" cy="338178"/>
          </a:xfrm>
          <a:prstGeom prst="rect">
            <a:avLst/>
          </a:prstGeom>
        </p:spPr>
        <p:txBody>
          <a:bodyPr/>
          <a:lstStyle>
            <a:lvl1pPr>
              <a:defRPr sz="10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84150" y="6545263"/>
            <a:ext cx="2833687" cy="312737"/>
          </a:xfrm>
          <a:prstGeom prst="rect">
            <a:avLst/>
          </a:prstGeom>
        </p:spPr>
        <p:txBody>
          <a:bodyPr/>
          <a:lstStyle/>
          <a:p>
            <a:fld id="{2AAB738A-F950-491E-9256-F4443C009A2C}" type="datetime1">
              <a:rPr lang="en-US" smtClean="0"/>
              <a:pPr/>
              <a:t>6/27/13</a:t>
            </a:fld>
            <a:r>
              <a:rPr lang="en-US" smtClean="0"/>
              <a:t>  |  Page </a:t>
            </a:r>
            <a:fld id="{A033BA92-E5A4-4143-8768-F789A87AFD0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834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84150" y="6545263"/>
            <a:ext cx="2833687" cy="312737"/>
          </a:xfrm>
          <a:prstGeom prst="rect">
            <a:avLst/>
          </a:prstGeom>
        </p:spPr>
        <p:txBody>
          <a:bodyPr/>
          <a:lstStyle/>
          <a:p>
            <a:fld id="{5273B067-C93B-4D11-BEAC-2DE22700B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614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84150" y="6545263"/>
            <a:ext cx="2833687" cy="312737"/>
          </a:xfrm>
          <a:prstGeom prst="rect">
            <a:avLst/>
          </a:prstGeom>
        </p:spPr>
        <p:txBody>
          <a:bodyPr/>
          <a:lstStyle/>
          <a:p>
            <a:fld id="{5273B067-C93B-4D11-BEAC-2DE22700B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89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84150" y="6545263"/>
            <a:ext cx="2833687" cy="312737"/>
          </a:xfrm>
          <a:prstGeom prst="rect">
            <a:avLst/>
          </a:prstGeom>
        </p:spPr>
        <p:txBody>
          <a:bodyPr/>
          <a:lstStyle/>
          <a:p>
            <a:fld id="{5273B067-C93B-4D11-BEAC-2DE22700BE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413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9950" y="1298448"/>
            <a:ext cx="7361238" cy="612775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84150" y="6545263"/>
            <a:ext cx="2833687" cy="31273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2449E58-B9DF-4F9A-AF8E-623F50DD67D4}" type="datetime1">
              <a:rPr lang="en-US"/>
              <a:pPr/>
              <a:t>6/27/13</a:t>
            </a:fld>
            <a:r>
              <a:rPr lang="en-US"/>
              <a:t>  |  Page </a:t>
            </a:r>
            <a:fld id="{C1CBFA0D-7AC8-4FD9-A22A-999FBD3B675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81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eg"/><Relationship Id="rId8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6"/>
          <p:cNvSpPr txBox="1">
            <a:spLocks noChangeArrowheads="1"/>
          </p:cNvSpPr>
          <p:nvPr userDrawn="1"/>
        </p:nvSpPr>
        <p:spPr bwMode="auto">
          <a:xfrm>
            <a:off x="0" y="6509975"/>
            <a:ext cx="9144000" cy="189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6384" tIns="43192" rIns="86384" bIns="43192">
            <a:spAutoFit/>
          </a:bodyPr>
          <a:lstStyle/>
          <a:p>
            <a:pPr algn="ctr" defTabSz="865188" eaLnBrk="0" hangingPunct="0">
              <a:lnSpc>
                <a:spcPts val="800"/>
              </a:lnSpc>
              <a:spcBef>
                <a:spcPts val="0"/>
              </a:spcBef>
            </a:pPr>
            <a:r>
              <a:rPr lang="en-US" sz="600" dirty="0" smtClean="0">
                <a:solidFill>
                  <a:srgbClr val="4D4D4D"/>
                </a:solidFill>
              </a:rPr>
              <a:t>Confidential </a:t>
            </a:r>
            <a:r>
              <a:rPr lang="en-US" sz="600" dirty="0">
                <a:solidFill>
                  <a:srgbClr val="4D4D4D"/>
                </a:solidFill>
              </a:rPr>
              <a:t>and </a:t>
            </a:r>
            <a:r>
              <a:rPr lang="en-US" sz="600" dirty="0" smtClean="0">
                <a:solidFill>
                  <a:srgbClr val="4D4D4D"/>
                </a:solidFill>
              </a:rPr>
              <a:t>Proprietary. </a:t>
            </a:r>
            <a:r>
              <a:rPr lang="en-US" sz="600" dirty="0">
                <a:solidFill>
                  <a:srgbClr val="4D4D4D"/>
                </a:solidFill>
              </a:rPr>
              <a:t>©</a:t>
            </a:r>
            <a:r>
              <a:rPr lang="en-US" sz="600" dirty="0" smtClean="0">
                <a:solidFill>
                  <a:srgbClr val="4D4D4D"/>
                </a:solidFill>
              </a:rPr>
              <a:t>2013 </a:t>
            </a:r>
            <a:r>
              <a:rPr lang="en-US" sz="600" dirty="0">
                <a:solidFill>
                  <a:srgbClr val="4D4D4D"/>
                </a:solidFill>
              </a:rPr>
              <a:t>Mitchell International, Inc.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0" y="6440786"/>
            <a:ext cx="1317782" cy="3075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22"/>
          <a:stretch/>
        </p:blipFill>
        <p:spPr>
          <a:xfrm>
            <a:off x="0" y="0"/>
            <a:ext cx="91440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42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3.xml"/><Relationship Id="rId12" Type="http://schemas.openxmlformats.org/officeDocument/2006/relationships/diagramLayout" Target="../diagrams/layout3.xml"/><Relationship Id="rId13" Type="http://schemas.openxmlformats.org/officeDocument/2006/relationships/diagramQuickStyle" Target="../diagrams/quickStyle3.xml"/><Relationship Id="rId14" Type="http://schemas.openxmlformats.org/officeDocument/2006/relationships/diagramColors" Target="../diagrams/colors3.xml"/><Relationship Id="rId15" Type="http://schemas.microsoft.com/office/2007/relationships/diagramDrawing" Target="../diagrams/drawing3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32.jpe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image" Target="../media/image35.jpeg"/><Relationship Id="rId10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37.jpeg"/><Relationship Id="rId7" Type="http://schemas.openxmlformats.org/officeDocument/2006/relationships/image" Target="../media/image38.jpeg"/><Relationship Id="rId8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4.xml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6.emf"/><Relationship Id="rId5" Type="http://schemas.openxmlformats.org/officeDocument/2006/relationships/slide" Target="slide2.xml"/><Relationship Id="rId6" Type="http://schemas.openxmlformats.org/officeDocument/2006/relationships/image" Target="../media/image7.emf"/><Relationship Id="rId7" Type="http://schemas.openxmlformats.org/officeDocument/2006/relationships/diagramData" Target="../diagrams/data4.xml"/><Relationship Id="rId8" Type="http://schemas.openxmlformats.org/officeDocument/2006/relationships/diagramLayout" Target="../diagrams/layout4.xml"/><Relationship Id="rId9" Type="http://schemas.openxmlformats.org/officeDocument/2006/relationships/diagramQuickStyle" Target="../diagrams/quickStyle4.xml"/><Relationship Id="rId10" Type="http://schemas.openxmlformats.org/officeDocument/2006/relationships/diagramColors" Target="../diagrams/colors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hyperlink" Target="https://twitter.com/northworx" TargetMode="External"/><Relationship Id="rId7" Type="http://schemas.openxmlformats.org/officeDocument/2006/relationships/image" Target="../media/image8.png"/><Relationship Id="rId8" Type="http://schemas.openxmlformats.org/officeDocument/2006/relationships/image" Target="../media/image9.jpeg"/><Relationship Id="rId9" Type="http://schemas.openxmlformats.org/officeDocument/2006/relationships/image" Target="../media/image10.jpeg"/><Relationship Id="rId10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48.jpeg"/><Relationship Id="rId7" Type="http://schemas.openxmlformats.org/officeDocument/2006/relationships/hyperlink" Target="http://www.perceptyx.com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5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6" Type="http://schemas.openxmlformats.org/officeDocument/2006/relationships/image" Target="../media/image15.emf"/><Relationship Id="rId7" Type="http://schemas.openxmlformats.org/officeDocument/2006/relationships/image" Target="../media/image16.emf"/><Relationship Id="rId8" Type="http://schemas.openxmlformats.org/officeDocument/2006/relationships/image" Target="../media/image5.emf"/><Relationship Id="rId9" Type="http://schemas.openxmlformats.org/officeDocument/2006/relationships/image" Target="../media/image6.emf"/><Relationship Id="rId10" Type="http://schemas.openxmlformats.org/officeDocument/2006/relationships/slide" Target="slide2.xml"/><Relationship Id="rId11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8.png"/><Relationship Id="rId12" Type="http://schemas.openxmlformats.org/officeDocument/2006/relationships/image" Target="../media/image69.png"/><Relationship Id="rId13" Type="http://schemas.openxmlformats.org/officeDocument/2006/relationships/image" Target="../media/image70.png"/><Relationship Id="rId14" Type="http://schemas.openxmlformats.org/officeDocument/2006/relationships/image" Target="../media/image71.jpeg"/><Relationship Id="rId15" Type="http://schemas.openxmlformats.org/officeDocument/2006/relationships/image" Target="../media/image7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8" Type="http://schemas.openxmlformats.org/officeDocument/2006/relationships/image" Target="../media/image65.png"/><Relationship Id="rId9" Type="http://schemas.openxmlformats.org/officeDocument/2006/relationships/image" Target="../media/image66.jpeg"/><Relationship Id="rId10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7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1" Type="http://schemas.openxmlformats.org/officeDocument/2006/relationships/diagramData" Target="../diagrams/data6.xml"/><Relationship Id="rId12" Type="http://schemas.openxmlformats.org/officeDocument/2006/relationships/diagramLayout" Target="../diagrams/layout6.xml"/><Relationship Id="rId13" Type="http://schemas.openxmlformats.org/officeDocument/2006/relationships/diagramQuickStyle" Target="../diagrams/quickStyle6.xml"/><Relationship Id="rId14" Type="http://schemas.openxmlformats.org/officeDocument/2006/relationships/diagramColors" Target="../diagrams/colors6.xml"/><Relationship Id="rId15" Type="http://schemas.microsoft.com/office/2007/relationships/diagramDrawing" Target="../diagrams/drawing6.xm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diagramData" Target="../diagrams/data5.xml"/><Relationship Id="rId7" Type="http://schemas.openxmlformats.org/officeDocument/2006/relationships/diagramLayout" Target="../diagrams/layout5.xml"/><Relationship Id="rId8" Type="http://schemas.openxmlformats.org/officeDocument/2006/relationships/diagramQuickStyle" Target="../diagrams/quickStyle5.xml"/><Relationship Id="rId9" Type="http://schemas.openxmlformats.org/officeDocument/2006/relationships/diagramColors" Target="../diagrams/colors5.xml"/><Relationship Id="rId10" Type="http://schemas.microsoft.com/office/2007/relationships/diagramDrawing" Target="../diagrams/drawing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../media/image18.emf"/><Relationship Id="rId5" Type="http://schemas.openxmlformats.org/officeDocument/2006/relationships/image" Target="../media/image19.emf"/><Relationship Id="rId6" Type="http://schemas.openxmlformats.org/officeDocument/2006/relationships/image" Target="../media/image20.emf"/><Relationship Id="rId7" Type="http://schemas.openxmlformats.org/officeDocument/2006/relationships/image" Target="../media/image21.emf"/><Relationship Id="rId8" Type="http://schemas.openxmlformats.org/officeDocument/2006/relationships/image" Target="../media/image22.png"/><Relationship Id="rId9" Type="http://schemas.openxmlformats.org/officeDocument/2006/relationships/image" Target="../media/image6.emf"/><Relationship Id="rId10" Type="http://schemas.openxmlformats.org/officeDocument/2006/relationships/slide" Target="slide2.xml"/><Relationship Id="rId11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81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hyperlink" Target="http://www.youtube.com/user/MitchellIntl" TargetMode="External"/><Relationship Id="rId7" Type="http://schemas.openxmlformats.org/officeDocument/2006/relationships/hyperlink" Target="http://www.mitchell.com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82.jpeg"/><Relationship Id="rId7" Type="http://schemas.openxmlformats.org/officeDocument/2006/relationships/hyperlink" Target="http://www.mitchell.com/careers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8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emf"/><Relationship Id="rId5" Type="http://schemas.openxmlformats.org/officeDocument/2006/relationships/image" Target="../media/image6.emf"/><Relationship Id="rId6" Type="http://schemas.openxmlformats.org/officeDocument/2006/relationships/slide" Target="slide2.xml"/><Relationship Id="rId7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25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1.xml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image" Target="../media/image28.png"/><Relationship Id="rId15" Type="http://schemas.openxmlformats.org/officeDocument/2006/relationships/image" Target="../media/image29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6.emf"/><Relationship Id="rId5" Type="http://schemas.openxmlformats.org/officeDocument/2006/relationships/slide" Target="slide2.xml"/><Relationship Id="rId6" Type="http://schemas.openxmlformats.org/officeDocument/2006/relationships/image" Target="../media/image7.emf"/><Relationship Id="rId7" Type="http://schemas.openxmlformats.org/officeDocument/2006/relationships/diagramData" Target="../diagrams/data1.xml"/><Relationship Id="rId8" Type="http://schemas.openxmlformats.org/officeDocument/2006/relationships/diagramLayout" Target="../diagrams/layout1.xml"/><Relationship Id="rId9" Type="http://schemas.openxmlformats.org/officeDocument/2006/relationships/diagramQuickStyle" Target="../diagrams/quickStyle1.xml"/><Relationship Id="rId10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slide" Target="slide2.xml"/><Relationship Id="rId5" Type="http://schemas.openxmlformats.org/officeDocument/2006/relationships/image" Target="../media/image7.emf"/><Relationship Id="rId6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mitche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23" y="5292164"/>
            <a:ext cx="4273177" cy="1281953"/>
          </a:xfrm>
          <a:prstGeom prst="rect">
            <a:avLst/>
          </a:prstGeom>
        </p:spPr>
      </p:pic>
      <p:sp>
        <p:nvSpPr>
          <p:cNvPr id="4" name="Rectangle 46"/>
          <p:cNvSpPr txBox="1">
            <a:spLocks noChangeArrowheads="1"/>
          </p:cNvSpPr>
          <p:nvPr/>
        </p:nvSpPr>
        <p:spPr>
          <a:xfrm>
            <a:off x="498475" y="3587750"/>
            <a:ext cx="5359400" cy="825500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sz="2800" b="0" dirty="0" smtClean="0">
                <a:solidFill>
                  <a:schemeClr val="tx1"/>
                </a:solidFill>
              </a:rPr>
              <a:t>Mitchell’s Big LEAP</a:t>
            </a:r>
            <a:br>
              <a:rPr lang="en-US" sz="2800" b="0" dirty="0" smtClean="0">
                <a:solidFill>
                  <a:schemeClr val="tx1"/>
                </a:solidFill>
              </a:rPr>
            </a:br>
            <a:r>
              <a:rPr lang="en-US" sz="2800" b="0" dirty="0" smtClean="0">
                <a:solidFill>
                  <a:schemeClr val="tx1"/>
                </a:solidFill>
              </a:rPr>
              <a:t>Enterprise Transformation</a:t>
            </a:r>
            <a:endParaRPr lang="en-US" sz="2400" b="0" dirty="0" smtClean="0">
              <a:solidFill>
                <a:schemeClr val="tx1"/>
              </a:solidFill>
            </a:endParaRPr>
          </a:p>
        </p:txBody>
      </p:sp>
      <p:sp>
        <p:nvSpPr>
          <p:cNvPr id="5" name="Rectangle 47"/>
          <p:cNvSpPr txBox="1">
            <a:spLocks noChangeArrowheads="1"/>
          </p:cNvSpPr>
          <p:nvPr/>
        </p:nvSpPr>
        <p:spPr>
          <a:xfrm>
            <a:off x="514757" y="4603750"/>
            <a:ext cx="6384925" cy="225425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600" dirty="0" smtClean="0"/>
              <a:t>Ryan North</a:t>
            </a:r>
            <a:br>
              <a:rPr lang="en-US" sz="1600" dirty="0" smtClean="0"/>
            </a:br>
            <a:endParaRPr lang="en-US" sz="1600" dirty="0" smtClean="0"/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June 04, 2013</a:t>
            </a:r>
          </a:p>
        </p:txBody>
      </p:sp>
      <p:pic>
        <p:nvPicPr>
          <p:cNvPr id="7" name="Picture 6" descr="mitchell-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4783" y="-542365"/>
            <a:ext cx="7531100" cy="5016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69512" y="679602"/>
            <a:ext cx="2284253" cy="6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96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Expected B</a:t>
            </a:r>
            <a:r>
              <a:rPr lang="en-US" baseline="0" dirty="0" smtClean="0"/>
              <a:t>enefits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622310" y="1536706"/>
            <a:ext cx="7959322" cy="6127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93971" y="60306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504367" y="4073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Some expected benefits</a:t>
            </a:r>
          </a:p>
        </p:txBody>
      </p:sp>
      <p:graphicFrame>
        <p:nvGraphicFramePr>
          <p:cNvPr id="34" name="Diagram 33"/>
          <p:cNvGraphicFramePr/>
          <p:nvPr>
            <p:extLst>
              <p:ext uri="{D42A27DB-BD31-4B8C-83A1-F6EECF244321}">
                <p14:modId xmlns:p14="http://schemas.microsoft.com/office/powerpoint/2010/main" val="1051170717"/>
              </p:ext>
            </p:extLst>
          </p:nvPr>
        </p:nvGraphicFramePr>
        <p:xfrm>
          <a:off x="914400" y="1452702"/>
          <a:ext cx="6997700" cy="486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5" name="Diagram 34"/>
          <p:cNvGraphicFramePr/>
          <p:nvPr>
            <p:extLst>
              <p:ext uri="{D42A27DB-BD31-4B8C-83A1-F6EECF244321}">
                <p14:modId xmlns:p14="http://schemas.microsoft.com/office/powerpoint/2010/main" val="147570545"/>
              </p:ext>
            </p:extLst>
          </p:nvPr>
        </p:nvGraphicFramePr>
        <p:xfrm>
          <a:off x="1524000" y="990600"/>
          <a:ext cx="6248400" cy="4717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36" name="Line Callout 1 35"/>
          <p:cNvSpPr/>
          <p:nvPr/>
        </p:nvSpPr>
        <p:spPr bwMode="auto">
          <a:xfrm>
            <a:off x="6881744" y="4655302"/>
            <a:ext cx="2060711" cy="1052596"/>
          </a:xfrm>
          <a:prstGeom prst="borderCallout1">
            <a:avLst>
              <a:gd name="adj1" fmla="val -1744"/>
              <a:gd name="adj2" fmla="val 30347"/>
              <a:gd name="adj3" fmla="val -113740"/>
              <a:gd name="adj4" fmla="val -6917"/>
            </a:avLst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5400000" scaled="0"/>
          </a:gra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i="1" dirty="0" smtClean="0"/>
              <a:t>Our agile teams introduced 50% less defects into production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 dirty="0" smtClean="0"/>
              <a:t>    − confidential</a:t>
            </a:r>
          </a:p>
        </p:txBody>
      </p:sp>
      <p:sp>
        <p:nvSpPr>
          <p:cNvPr id="37" name="Line Callout 1 36"/>
          <p:cNvSpPr/>
          <p:nvPr/>
        </p:nvSpPr>
        <p:spPr bwMode="auto">
          <a:xfrm>
            <a:off x="6172200" y="1295400"/>
            <a:ext cx="2060711" cy="1089529"/>
          </a:xfrm>
          <a:prstGeom prst="borderCallout1">
            <a:avLst>
              <a:gd name="adj1" fmla="val 43716"/>
              <a:gd name="adj2" fmla="val -1700"/>
              <a:gd name="adj3" fmla="val 87998"/>
              <a:gd name="adj4" fmla="val -37116"/>
            </a:avLst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5400000" scaled="0"/>
          </a:gra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i="1" dirty="0" smtClean="0"/>
              <a:t>Agile teams average 37-50% faster to market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 dirty="0" smtClean="0"/>
              <a:t>    − QSM research</a:t>
            </a:r>
          </a:p>
        </p:txBody>
      </p:sp>
      <p:sp>
        <p:nvSpPr>
          <p:cNvPr id="38" name="Line Callout 1 37"/>
          <p:cNvSpPr/>
          <p:nvPr/>
        </p:nvSpPr>
        <p:spPr bwMode="auto">
          <a:xfrm>
            <a:off x="495300" y="1307711"/>
            <a:ext cx="2590800" cy="1077218"/>
          </a:xfrm>
          <a:prstGeom prst="borderCallout1">
            <a:avLst>
              <a:gd name="adj1" fmla="val 100277"/>
              <a:gd name="adj2" fmla="val 48825"/>
              <a:gd name="adj3" fmla="val 139933"/>
              <a:gd name="adj4" fmla="val 84625"/>
            </a:avLst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5400000" scaled="0"/>
          </a:gra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63500">
              <a:tabLst>
                <a:tab pos="63500" algn="l"/>
              </a:tabLst>
            </a:pPr>
            <a:r>
              <a:rPr lang="en-US" sz="1600" i="1" dirty="0" smtClean="0"/>
              <a:t> </a:t>
            </a:r>
            <a:r>
              <a:rPr lang="en-US" sz="1400" i="1" dirty="0" smtClean="0"/>
              <a:t>makes the work more enjoyable, helps us work together, and  is empowering</a:t>
            </a:r>
          </a:p>
          <a:p>
            <a:pPr marL="342900">
              <a:tabLst>
                <a:tab pos="63500" algn="l"/>
              </a:tabLst>
            </a:pPr>
            <a:r>
              <a:rPr lang="en-US" sz="1400" i="1" dirty="0" smtClean="0"/>
              <a:t>                 </a:t>
            </a:r>
            <a:r>
              <a:rPr lang="en-US" sz="1400" dirty="0" smtClean="0"/>
              <a:t>− </a:t>
            </a:r>
            <a:r>
              <a:rPr lang="en-US" sz="1200" dirty="0" smtClean="0"/>
              <a:t>Medtronic</a:t>
            </a:r>
            <a:endParaRPr lang="en-US" sz="1200" dirty="0"/>
          </a:p>
        </p:txBody>
      </p:sp>
      <p:sp>
        <p:nvSpPr>
          <p:cNvPr id="39" name="Line Callout 1 38"/>
          <p:cNvSpPr/>
          <p:nvPr/>
        </p:nvSpPr>
        <p:spPr bwMode="auto">
          <a:xfrm>
            <a:off x="381000" y="5181600"/>
            <a:ext cx="2962411" cy="837152"/>
          </a:xfrm>
          <a:prstGeom prst="borderCallout1">
            <a:avLst>
              <a:gd name="adj1" fmla="val -3313"/>
              <a:gd name="adj2" fmla="val 38598"/>
              <a:gd name="adj3" fmla="val -109929"/>
              <a:gd name="adj4" fmla="val 59818"/>
            </a:avLst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5400000" scaled="0"/>
          </a:gra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i="1" dirty="0" smtClean="0"/>
              <a:t>We experienced a 20-50% increase in productivity.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 dirty="0" smtClean="0"/>
              <a:t>              − BMC Case Study</a:t>
            </a:r>
          </a:p>
        </p:txBody>
      </p:sp>
    </p:spTree>
    <p:extLst>
      <p:ext uri="{BB962C8B-B14F-4D97-AF65-F5344CB8AC3E}">
        <p14:creationId xmlns:p14="http://schemas.microsoft.com/office/powerpoint/2010/main" val="414421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Big Picture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 descr="C:\Users\pc\Dropbox\Scaled Agile Framework (1)\Big Picture\Big Picture 2.1\SAF-BigPicChart-2.1-820px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7" y="1023278"/>
            <a:ext cx="7375749" cy="5342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504367" y="4073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There is just something about a picture</a:t>
            </a:r>
          </a:p>
        </p:txBody>
      </p:sp>
    </p:spTree>
    <p:extLst>
      <p:ext uri="{BB962C8B-B14F-4D97-AF65-F5344CB8AC3E}">
        <p14:creationId xmlns:p14="http://schemas.microsoft.com/office/powerpoint/2010/main" val="1161561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We made a few friends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Leffingwell</a:t>
            </a:r>
            <a:r>
              <a:rPr lang="en-US" baseline="0" dirty="0" smtClean="0"/>
              <a:t> and Team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48" name="Picture 4" descr="http://scaledagileframework.com/wp-content/uploads/2011/09/Alex-Yakyma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1276122"/>
            <a:ext cx="1428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caledagileframework.com/wp-content/uploads/2012/06/colin-oneill-145x184.jpe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472" y="4433888"/>
            <a:ext cx="13811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scaledagileframework.com/wp-content/uploads/2012/06/drewjemilo-145wx189h.jpe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1437" y="2782116"/>
            <a:ext cx="13811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http://scaledagileframework.com/wp-content/uploads/2012/06/dean_photo_145wx189h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260" y="561337"/>
            <a:ext cx="138112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Armond Mehrabi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064" y="3830681"/>
            <a:ext cx="1503320" cy="1503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28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We did a few things…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 err="1" smtClean="0"/>
              <a:t>Lean|Agile</a:t>
            </a:r>
            <a:r>
              <a:rPr lang="en-US" dirty="0" smtClean="0"/>
              <a:t> Rollout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917096" y="1501775"/>
            <a:ext cx="7302500" cy="4518025"/>
          </a:xfrm>
          <a:prstGeom prst="rect">
            <a:avLst/>
          </a:prstGeom>
          <a:solidFill>
            <a:srgbClr val="FFFFFF"/>
          </a:solidFill>
          <a:ln w="63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1208324" y="892634"/>
            <a:ext cx="8229600" cy="49212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ctr"/>
            <a:r>
              <a:rPr lang="en-US" sz="2900" dirty="0" smtClean="0"/>
              <a:t>2012 Enterprise </a:t>
            </a:r>
            <a:r>
              <a:rPr lang="en-US" sz="2900" dirty="0" err="1" smtClean="0"/>
              <a:t>Lean|Agile</a:t>
            </a:r>
            <a:r>
              <a:rPr lang="en-US" sz="2900" dirty="0" smtClean="0"/>
              <a:t> Program Rollout</a:t>
            </a:r>
          </a:p>
        </p:txBody>
      </p:sp>
      <p:sp>
        <p:nvSpPr>
          <p:cNvPr id="21" name="Rectangle 4"/>
          <p:cNvSpPr>
            <a:spLocks noChangeArrowheads="1"/>
          </p:cNvSpPr>
          <p:nvPr/>
        </p:nvSpPr>
        <p:spPr bwMode="auto">
          <a:xfrm>
            <a:off x="927100" y="1501775"/>
            <a:ext cx="596900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200" dirty="0">
                <a:solidFill>
                  <a:srgbClr val="006699"/>
                </a:solidFill>
                <a:latin typeface="Verdana" charset="0"/>
                <a:cs typeface="+mn-cs"/>
              </a:rPr>
              <a:t>JAN</a:t>
            </a: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1516063" y="1501775"/>
            <a:ext cx="596900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200">
                <a:solidFill>
                  <a:srgbClr val="006699"/>
                </a:solidFill>
                <a:latin typeface="Verdana" charset="0"/>
                <a:cs typeface="+mn-cs"/>
              </a:rPr>
              <a:t>FEB</a:t>
            </a:r>
          </a:p>
        </p:txBody>
      </p:sp>
      <p:sp>
        <p:nvSpPr>
          <p:cNvPr id="23" name="Rectangle 6"/>
          <p:cNvSpPr>
            <a:spLocks noChangeArrowheads="1"/>
          </p:cNvSpPr>
          <p:nvPr/>
        </p:nvSpPr>
        <p:spPr bwMode="auto">
          <a:xfrm>
            <a:off x="2125663" y="1501775"/>
            <a:ext cx="596900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200">
                <a:solidFill>
                  <a:srgbClr val="006699"/>
                </a:solidFill>
                <a:latin typeface="Verdana" charset="0"/>
                <a:cs typeface="+mn-cs"/>
              </a:rPr>
              <a:t>MAR</a:t>
            </a: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2735263" y="1501775"/>
            <a:ext cx="596900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200">
                <a:solidFill>
                  <a:srgbClr val="006699"/>
                </a:solidFill>
                <a:latin typeface="Verdana" charset="0"/>
                <a:cs typeface="+mn-cs"/>
              </a:rPr>
              <a:t>APR</a:t>
            </a:r>
          </a:p>
        </p:txBody>
      </p:sp>
      <p:sp>
        <p:nvSpPr>
          <p:cNvPr id="25" name="Rectangle 8"/>
          <p:cNvSpPr>
            <a:spLocks noChangeArrowheads="1"/>
          </p:cNvSpPr>
          <p:nvPr/>
        </p:nvSpPr>
        <p:spPr bwMode="auto">
          <a:xfrm>
            <a:off x="3344863" y="1501775"/>
            <a:ext cx="596900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200">
                <a:solidFill>
                  <a:srgbClr val="006699"/>
                </a:solidFill>
                <a:latin typeface="Verdana" charset="0"/>
                <a:cs typeface="+mn-cs"/>
              </a:rPr>
              <a:t>MAY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3954463" y="1501775"/>
            <a:ext cx="596900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200">
                <a:solidFill>
                  <a:srgbClr val="006699"/>
                </a:solidFill>
                <a:latin typeface="Verdana" charset="0"/>
                <a:cs typeface="+mn-cs"/>
              </a:rPr>
              <a:t>JUN</a:t>
            </a:r>
          </a:p>
        </p:txBody>
      </p:sp>
      <p:sp>
        <p:nvSpPr>
          <p:cNvPr id="27" name="Rectangle 10"/>
          <p:cNvSpPr>
            <a:spLocks noChangeArrowheads="1"/>
          </p:cNvSpPr>
          <p:nvPr/>
        </p:nvSpPr>
        <p:spPr bwMode="auto">
          <a:xfrm>
            <a:off x="4564063" y="1501775"/>
            <a:ext cx="596900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200">
                <a:solidFill>
                  <a:srgbClr val="006699"/>
                </a:solidFill>
                <a:latin typeface="Verdana" charset="0"/>
                <a:cs typeface="+mn-cs"/>
              </a:rPr>
              <a:t>JUL</a:t>
            </a:r>
          </a:p>
        </p:txBody>
      </p:sp>
      <p:sp>
        <p:nvSpPr>
          <p:cNvPr id="28" name="Rectangle 11"/>
          <p:cNvSpPr>
            <a:spLocks noChangeArrowheads="1"/>
          </p:cNvSpPr>
          <p:nvPr/>
        </p:nvSpPr>
        <p:spPr bwMode="auto">
          <a:xfrm>
            <a:off x="5173663" y="1501775"/>
            <a:ext cx="596900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200">
                <a:solidFill>
                  <a:srgbClr val="006699"/>
                </a:solidFill>
                <a:latin typeface="Verdana" charset="0"/>
                <a:cs typeface="+mn-cs"/>
              </a:rPr>
              <a:t>AUG</a:t>
            </a:r>
          </a:p>
        </p:txBody>
      </p:sp>
      <p:sp>
        <p:nvSpPr>
          <p:cNvPr id="30" name="Rectangle 12"/>
          <p:cNvSpPr>
            <a:spLocks noChangeArrowheads="1"/>
          </p:cNvSpPr>
          <p:nvPr/>
        </p:nvSpPr>
        <p:spPr bwMode="auto">
          <a:xfrm>
            <a:off x="5783263" y="1501775"/>
            <a:ext cx="596900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200">
                <a:solidFill>
                  <a:srgbClr val="006699"/>
                </a:solidFill>
                <a:latin typeface="Verdana" charset="0"/>
                <a:cs typeface="+mn-cs"/>
              </a:rPr>
              <a:t>SEP</a:t>
            </a:r>
          </a:p>
        </p:txBody>
      </p:sp>
      <p:sp>
        <p:nvSpPr>
          <p:cNvPr id="31" name="Rectangle 13"/>
          <p:cNvSpPr>
            <a:spLocks noChangeArrowheads="1"/>
          </p:cNvSpPr>
          <p:nvPr/>
        </p:nvSpPr>
        <p:spPr bwMode="auto">
          <a:xfrm>
            <a:off x="6392863" y="1501775"/>
            <a:ext cx="596900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200">
                <a:solidFill>
                  <a:srgbClr val="006699"/>
                </a:solidFill>
                <a:latin typeface="Verdana" charset="0"/>
                <a:cs typeface="+mn-cs"/>
              </a:rPr>
              <a:t>OCT</a:t>
            </a:r>
          </a:p>
        </p:txBody>
      </p:sp>
      <p:sp>
        <p:nvSpPr>
          <p:cNvPr id="32" name="Rectangle 14"/>
          <p:cNvSpPr>
            <a:spLocks noChangeArrowheads="1"/>
          </p:cNvSpPr>
          <p:nvPr/>
        </p:nvSpPr>
        <p:spPr bwMode="auto">
          <a:xfrm>
            <a:off x="7002463" y="1501775"/>
            <a:ext cx="596900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200">
                <a:solidFill>
                  <a:srgbClr val="006699"/>
                </a:solidFill>
                <a:latin typeface="Verdana" charset="0"/>
                <a:cs typeface="+mn-cs"/>
              </a:rPr>
              <a:t>NOV</a:t>
            </a:r>
          </a:p>
        </p:txBody>
      </p:sp>
      <p:sp>
        <p:nvSpPr>
          <p:cNvPr id="33" name="Rectangle 15"/>
          <p:cNvSpPr>
            <a:spLocks noChangeArrowheads="1"/>
          </p:cNvSpPr>
          <p:nvPr/>
        </p:nvSpPr>
        <p:spPr bwMode="auto">
          <a:xfrm>
            <a:off x="7612063" y="1501775"/>
            <a:ext cx="596900" cy="4445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200">
                <a:solidFill>
                  <a:srgbClr val="006699"/>
                </a:solidFill>
                <a:latin typeface="Verdana" charset="0"/>
                <a:cs typeface="+mn-cs"/>
              </a:rPr>
              <a:t>DEC</a:t>
            </a:r>
          </a:p>
        </p:txBody>
      </p:sp>
      <p:sp>
        <p:nvSpPr>
          <p:cNvPr id="34" name="Line 16"/>
          <p:cNvSpPr>
            <a:spLocks noChangeShapeType="1"/>
          </p:cNvSpPr>
          <p:nvPr/>
        </p:nvSpPr>
        <p:spPr bwMode="auto">
          <a:xfrm>
            <a:off x="900113" y="1952625"/>
            <a:ext cx="7315200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5" name="Line 17"/>
          <p:cNvSpPr>
            <a:spLocks noChangeShapeType="1"/>
          </p:cNvSpPr>
          <p:nvPr/>
        </p:nvSpPr>
        <p:spPr bwMode="auto">
          <a:xfrm>
            <a:off x="1509713" y="1495425"/>
            <a:ext cx="0" cy="4495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6" name="Line 18"/>
          <p:cNvSpPr>
            <a:spLocks noChangeShapeType="1"/>
          </p:cNvSpPr>
          <p:nvPr/>
        </p:nvSpPr>
        <p:spPr bwMode="auto">
          <a:xfrm>
            <a:off x="2119313" y="1495425"/>
            <a:ext cx="0" cy="4495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7" name="Line 19"/>
          <p:cNvSpPr>
            <a:spLocks noChangeShapeType="1"/>
          </p:cNvSpPr>
          <p:nvPr/>
        </p:nvSpPr>
        <p:spPr bwMode="auto">
          <a:xfrm>
            <a:off x="2728913" y="1495425"/>
            <a:ext cx="0" cy="4495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8" name="Line 20"/>
          <p:cNvSpPr>
            <a:spLocks noChangeShapeType="1"/>
          </p:cNvSpPr>
          <p:nvPr/>
        </p:nvSpPr>
        <p:spPr bwMode="auto">
          <a:xfrm>
            <a:off x="3338513" y="1495425"/>
            <a:ext cx="0" cy="4495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39" name="Line 21"/>
          <p:cNvSpPr>
            <a:spLocks noChangeShapeType="1"/>
          </p:cNvSpPr>
          <p:nvPr/>
        </p:nvSpPr>
        <p:spPr bwMode="auto">
          <a:xfrm>
            <a:off x="3948113" y="1495425"/>
            <a:ext cx="0" cy="4495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0" name="Line 22"/>
          <p:cNvSpPr>
            <a:spLocks noChangeShapeType="1"/>
          </p:cNvSpPr>
          <p:nvPr/>
        </p:nvSpPr>
        <p:spPr bwMode="auto">
          <a:xfrm>
            <a:off x="4557713" y="1524000"/>
            <a:ext cx="0" cy="4495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" name="Line 23"/>
          <p:cNvSpPr>
            <a:spLocks noChangeShapeType="1"/>
          </p:cNvSpPr>
          <p:nvPr/>
        </p:nvSpPr>
        <p:spPr bwMode="auto">
          <a:xfrm>
            <a:off x="5167313" y="1495425"/>
            <a:ext cx="0" cy="4495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2" name="Line 24"/>
          <p:cNvSpPr>
            <a:spLocks noChangeShapeType="1"/>
          </p:cNvSpPr>
          <p:nvPr/>
        </p:nvSpPr>
        <p:spPr bwMode="auto">
          <a:xfrm>
            <a:off x="5776913" y="1495425"/>
            <a:ext cx="0" cy="4495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3" name="Line 25"/>
          <p:cNvSpPr>
            <a:spLocks noChangeShapeType="1"/>
          </p:cNvSpPr>
          <p:nvPr/>
        </p:nvSpPr>
        <p:spPr bwMode="auto">
          <a:xfrm>
            <a:off x="6386513" y="1495425"/>
            <a:ext cx="0" cy="4495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4" name="Line 26"/>
          <p:cNvSpPr>
            <a:spLocks noChangeShapeType="1"/>
          </p:cNvSpPr>
          <p:nvPr/>
        </p:nvSpPr>
        <p:spPr bwMode="auto">
          <a:xfrm>
            <a:off x="6996113" y="1495425"/>
            <a:ext cx="0" cy="4495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5" name="Line 27"/>
          <p:cNvSpPr>
            <a:spLocks noChangeShapeType="1"/>
          </p:cNvSpPr>
          <p:nvPr/>
        </p:nvSpPr>
        <p:spPr bwMode="auto">
          <a:xfrm>
            <a:off x="7605713" y="1495425"/>
            <a:ext cx="0" cy="4495800"/>
          </a:xfrm>
          <a:prstGeom prst="line">
            <a:avLst/>
          </a:prstGeom>
          <a:noFill/>
          <a:ln w="12700">
            <a:solidFill>
              <a:srgbClr val="C0C0C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6" name="AutoShape 29"/>
          <p:cNvSpPr>
            <a:spLocks noChangeArrowheads="1"/>
          </p:cNvSpPr>
          <p:nvPr/>
        </p:nvSpPr>
        <p:spPr bwMode="auto">
          <a:xfrm>
            <a:off x="974725" y="1981200"/>
            <a:ext cx="7243763" cy="274638"/>
          </a:xfrm>
          <a:prstGeom prst="homePlate">
            <a:avLst>
              <a:gd name="adj" fmla="val 61852"/>
            </a:avLst>
          </a:prstGeom>
          <a:gradFill rotWithShape="1">
            <a:gsLst>
              <a:gs pos="0">
                <a:srgbClr val="FFCC66">
                  <a:gamma/>
                  <a:tint val="0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 defTabSz="1279525">
              <a:defRPr/>
            </a:pPr>
            <a:r>
              <a:rPr lang="en-US" sz="1600" b="1" dirty="0">
                <a:solidFill>
                  <a:srgbClr val="006699"/>
                </a:solidFill>
                <a:latin typeface="Verdana" charset="0"/>
                <a:cs typeface="+mn-cs"/>
              </a:rPr>
              <a:t>APD </a:t>
            </a:r>
            <a:r>
              <a:rPr lang="en-US" sz="1600" b="1" dirty="0" smtClean="0">
                <a:solidFill>
                  <a:srgbClr val="006699"/>
                </a:solidFill>
                <a:latin typeface="Verdana" charset="0"/>
                <a:cs typeface="+mn-cs"/>
              </a:rPr>
              <a:t>Repair Solutions </a:t>
            </a:r>
            <a:r>
              <a:rPr lang="en-US" sz="1600" b="1" dirty="0">
                <a:solidFill>
                  <a:srgbClr val="006699"/>
                </a:solidFill>
                <a:latin typeface="Verdana" charset="0"/>
                <a:cs typeface="+mn-cs"/>
              </a:rPr>
              <a:t>Train</a:t>
            </a:r>
          </a:p>
        </p:txBody>
      </p:sp>
      <p:sp>
        <p:nvSpPr>
          <p:cNvPr id="47" name="AutoShape 31"/>
          <p:cNvSpPr>
            <a:spLocks noChangeArrowheads="1"/>
          </p:cNvSpPr>
          <p:nvPr/>
        </p:nvSpPr>
        <p:spPr bwMode="auto">
          <a:xfrm>
            <a:off x="1524000" y="2667000"/>
            <a:ext cx="6676622" cy="274638"/>
          </a:xfrm>
          <a:prstGeom prst="homePlate">
            <a:avLst>
              <a:gd name="adj" fmla="val 65897"/>
            </a:avLst>
          </a:prstGeom>
          <a:gradFill rotWithShape="1">
            <a:gsLst>
              <a:gs pos="0">
                <a:srgbClr val="FFCC66">
                  <a:gamma/>
                  <a:tint val="0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r>
              <a:rPr lang="en-US" sz="1600" b="1" dirty="0">
                <a:solidFill>
                  <a:srgbClr val="006699"/>
                </a:solidFill>
                <a:latin typeface="Verdana" charset="0"/>
                <a:cs typeface="+mn-cs"/>
              </a:rPr>
              <a:t>ACS Train</a:t>
            </a:r>
          </a:p>
        </p:txBody>
      </p:sp>
      <p:sp>
        <p:nvSpPr>
          <p:cNvPr id="48" name="AutoShape 32"/>
          <p:cNvSpPr>
            <a:spLocks noChangeArrowheads="1"/>
          </p:cNvSpPr>
          <p:nvPr/>
        </p:nvSpPr>
        <p:spPr bwMode="auto">
          <a:xfrm>
            <a:off x="2401888" y="3352800"/>
            <a:ext cx="5798734" cy="274638"/>
          </a:xfrm>
          <a:prstGeom prst="homePlate">
            <a:avLst>
              <a:gd name="adj" fmla="val 58947"/>
            </a:avLst>
          </a:prstGeom>
          <a:gradFill rotWithShape="1">
            <a:gsLst>
              <a:gs pos="0">
                <a:srgbClr val="FFCC66">
                  <a:gamma/>
                  <a:tint val="0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600" b="1" dirty="0">
                <a:solidFill>
                  <a:srgbClr val="006699"/>
                </a:solidFill>
                <a:latin typeface="Verdana" charset="0"/>
                <a:cs typeface="+mn-cs"/>
              </a:rPr>
              <a:t>WCS </a:t>
            </a:r>
            <a:r>
              <a:rPr lang="en-US" sz="1600" b="1" dirty="0" smtClean="0">
                <a:solidFill>
                  <a:srgbClr val="006699"/>
                </a:solidFill>
                <a:latin typeface="Verdana" charset="0"/>
                <a:cs typeface="+mn-cs"/>
              </a:rPr>
              <a:t>Train(s)</a:t>
            </a:r>
            <a:endParaRPr lang="en-US" sz="1600" b="1" dirty="0">
              <a:solidFill>
                <a:srgbClr val="006699"/>
              </a:solidFill>
              <a:latin typeface="Verdana" charset="0"/>
              <a:cs typeface="+mn-cs"/>
            </a:endParaRPr>
          </a:p>
        </p:txBody>
      </p:sp>
      <p:sp>
        <p:nvSpPr>
          <p:cNvPr id="49" name="Line 44"/>
          <p:cNvSpPr>
            <a:spLocks noChangeShapeType="1"/>
          </p:cNvSpPr>
          <p:nvPr/>
        </p:nvSpPr>
        <p:spPr bwMode="auto">
          <a:xfrm>
            <a:off x="914400" y="1924050"/>
            <a:ext cx="7304088" cy="0"/>
          </a:xfrm>
          <a:prstGeom prst="line">
            <a:avLst/>
          </a:prstGeom>
          <a:noFill/>
          <a:ln w="19050">
            <a:solidFill>
              <a:srgbClr val="0066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0" name="Rectangle 43"/>
          <p:cNvSpPr>
            <a:spLocks noChangeArrowheads="1"/>
          </p:cNvSpPr>
          <p:nvPr/>
        </p:nvSpPr>
        <p:spPr bwMode="auto">
          <a:xfrm>
            <a:off x="914400" y="1495425"/>
            <a:ext cx="7294563" cy="4529138"/>
          </a:xfrm>
          <a:prstGeom prst="rect">
            <a:avLst/>
          </a:prstGeom>
          <a:noFill/>
          <a:ln w="6350">
            <a:solidFill>
              <a:srgbClr val="006699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51" name="AutoShape 48"/>
          <p:cNvSpPr>
            <a:spLocks noChangeArrowheads="1"/>
          </p:cNvSpPr>
          <p:nvPr/>
        </p:nvSpPr>
        <p:spPr bwMode="auto">
          <a:xfrm>
            <a:off x="2362200" y="22860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2" name="AutoShape 32"/>
          <p:cNvSpPr>
            <a:spLocks noChangeArrowheads="1"/>
          </p:cNvSpPr>
          <p:nvPr/>
        </p:nvSpPr>
        <p:spPr bwMode="auto">
          <a:xfrm>
            <a:off x="3962400" y="4038600"/>
            <a:ext cx="4228742" cy="274638"/>
          </a:xfrm>
          <a:prstGeom prst="homePlate">
            <a:avLst>
              <a:gd name="adj" fmla="val 58947"/>
            </a:avLst>
          </a:prstGeom>
          <a:gradFill rotWithShape="1">
            <a:gsLst>
              <a:gs pos="0">
                <a:srgbClr val="FFCC66">
                  <a:gamma/>
                  <a:tint val="0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600" b="1" dirty="0">
                <a:solidFill>
                  <a:srgbClr val="006699"/>
                </a:solidFill>
                <a:latin typeface="Verdana" charset="0"/>
                <a:cs typeface="+mn-cs"/>
              </a:rPr>
              <a:t>APD Claim Solutions Train</a:t>
            </a:r>
          </a:p>
        </p:txBody>
      </p:sp>
      <p:sp>
        <p:nvSpPr>
          <p:cNvPr id="53" name="AutoShape 48"/>
          <p:cNvSpPr>
            <a:spLocks noChangeArrowheads="1"/>
          </p:cNvSpPr>
          <p:nvPr/>
        </p:nvSpPr>
        <p:spPr bwMode="auto">
          <a:xfrm>
            <a:off x="3810000" y="22860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4" name="AutoShape 48"/>
          <p:cNvSpPr>
            <a:spLocks noChangeArrowheads="1"/>
          </p:cNvSpPr>
          <p:nvPr/>
        </p:nvSpPr>
        <p:spPr bwMode="auto">
          <a:xfrm>
            <a:off x="5181600" y="22860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5" name="AutoShape 48"/>
          <p:cNvSpPr>
            <a:spLocks noChangeArrowheads="1"/>
          </p:cNvSpPr>
          <p:nvPr/>
        </p:nvSpPr>
        <p:spPr bwMode="auto">
          <a:xfrm>
            <a:off x="6553200" y="22860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6" name="AutoShape 48"/>
          <p:cNvSpPr>
            <a:spLocks noChangeArrowheads="1"/>
          </p:cNvSpPr>
          <p:nvPr/>
        </p:nvSpPr>
        <p:spPr bwMode="auto">
          <a:xfrm>
            <a:off x="2514600" y="29718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7" name="AutoShape 48"/>
          <p:cNvSpPr>
            <a:spLocks noChangeArrowheads="1"/>
          </p:cNvSpPr>
          <p:nvPr/>
        </p:nvSpPr>
        <p:spPr bwMode="auto">
          <a:xfrm>
            <a:off x="3657600" y="29718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8" name="AutoShape 48"/>
          <p:cNvSpPr>
            <a:spLocks noChangeArrowheads="1"/>
          </p:cNvSpPr>
          <p:nvPr/>
        </p:nvSpPr>
        <p:spPr bwMode="auto">
          <a:xfrm>
            <a:off x="4724400" y="29718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59" name="AutoShape 48"/>
          <p:cNvSpPr>
            <a:spLocks noChangeArrowheads="1"/>
          </p:cNvSpPr>
          <p:nvPr/>
        </p:nvSpPr>
        <p:spPr bwMode="auto">
          <a:xfrm>
            <a:off x="4038600" y="36576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0" name="AutoShape 48"/>
          <p:cNvSpPr>
            <a:spLocks noChangeArrowheads="1"/>
          </p:cNvSpPr>
          <p:nvPr/>
        </p:nvSpPr>
        <p:spPr bwMode="auto">
          <a:xfrm>
            <a:off x="5410200" y="36576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1" name="AutoShape 48"/>
          <p:cNvSpPr>
            <a:spLocks noChangeArrowheads="1"/>
          </p:cNvSpPr>
          <p:nvPr/>
        </p:nvSpPr>
        <p:spPr bwMode="auto">
          <a:xfrm>
            <a:off x="6858000" y="36576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2" name="AutoShape 48"/>
          <p:cNvSpPr>
            <a:spLocks noChangeArrowheads="1"/>
          </p:cNvSpPr>
          <p:nvPr/>
        </p:nvSpPr>
        <p:spPr bwMode="auto">
          <a:xfrm>
            <a:off x="5181600" y="43434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3" name="AutoShape 48"/>
          <p:cNvSpPr>
            <a:spLocks noChangeArrowheads="1"/>
          </p:cNvSpPr>
          <p:nvPr/>
        </p:nvSpPr>
        <p:spPr bwMode="auto">
          <a:xfrm>
            <a:off x="6553200" y="43434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64" name="AutoShape 48"/>
          <p:cNvSpPr>
            <a:spLocks noChangeArrowheads="1"/>
          </p:cNvSpPr>
          <p:nvPr/>
        </p:nvSpPr>
        <p:spPr bwMode="auto">
          <a:xfrm>
            <a:off x="914400" y="2286000"/>
            <a:ext cx="304800" cy="304800"/>
          </a:xfrm>
          <a:prstGeom prst="diamond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588" tIns="65088" rIns="128588" bIns="65088" anchor="ctr"/>
          <a:lstStyle/>
          <a:p>
            <a:endParaRPr lang="en-US"/>
          </a:p>
        </p:txBody>
      </p:sp>
      <p:sp>
        <p:nvSpPr>
          <p:cNvPr id="65" name="AutoShape 48"/>
          <p:cNvSpPr>
            <a:spLocks noChangeArrowheads="1"/>
          </p:cNvSpPr>
          <p:nvPr/>
        </p:nvSpPr>
        <p:spPr bwMode="auto">
          <a:xfrm>
            <a:off x="1371600" y="2971800"/>
            <a:ext cx="304800" cy="304800"/>
          </a:xfrm>
          <a:prstGeom prst="diamond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588" tIns="65088" rIns="128588" bIns="65088" anchor="ctr"/>
          <a:lstStyle/>
          <a:p>
            <a:endParaRPr lang="en-US"/>
          </a:p>
        </p:txBody>
      </p:sp>
      <p:sp>
        <p:nvSpPr>
          <p:cNvPr id="66" name="AutoShape 48"/>
          <p:cNvSpPr>
            <a:spLocks noChangeArrowheads="1"/>
          </p:cNvSpPr>
          <p:nvPr/>
        </p:nvSpPr>
        <p:spPr bwMode="auto">
          <a:xfrm>
            <a:off x="2597150" y="3657600"/>
            <a:ext cx="304800" cy="304800"/>
          </a:xfrm>
          <a:prstGeom prst="diamond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588" tIns="65088" rIns="128588" bIns="65088" anchor="ctr"/>
          <a:lstStyle/>
          <a:p>
            <a:endParaRPr lang="en-US"/>
          </a:p>
        </p:txBody>
      </p:sp>
      <p:sp>
        <p:nvSpPr>
          <p:cNvPr id="67" name="AutoShape 48"/>
          <p:cNvSpPr>
            <a:spLocks noChangeArrowheads="1"/>
          </p:cNvSpPr>
          <p:nvPr/>
        </p:nvSpPr>
        <p:spPr bwMode="auto">
          <a:xfrm>
            <a:off x="3987800" y="4343400"/>
            <a:ext cx="304800" cy="304800"/>
          </a:xfrm>
          <a:prstGeom prst="diamond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588" tIns="65088" rIns="128588" bIns="65088" anchor="ctr"/>
          <a:lstStyle/>
          <a:p>
            <a:endParaRPr lang="en-US"/>
          </a:p>
        </p:txBody>
      </p:sp>
      <p:sp>
        <p:nvSpPr>
          <p:cNvPr id="68" name="AutoShape 48"/>
          <p:cNvSpPr>
            <a:spLocks noChangeArrowheads="1"/>
          </p:cNvSpPr>
          <p:nvPr/>
        </p:nvSpPr>
        <p:spPr bwMode="auto">
          <a:xfrm>
            <a:off x="914400" y="6169025"/>
            <a:ext cx="304800" cy="304800"/>
          </a:xfrm>
          <a:prstGeom prst="diamond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588" tIns="65088" rIns="128588" bIns="65088" anchor="ctr"/>
          <a:lstStyle/>
          <a:p>
            <a:endParaRPr lang="en-US"/>
          </a:p>
        </p:txBody>
      </p:sp>
      <p:sp>
        <p:nvSpPr>
          <p:cNvPr id="69" name="AutoShape 48"/>
          <p:cNvSpPr>
            <a:spLocks noChangeArrowheads="1"/>
          </p:cNvSpPr>
          <p:nvPr/>
        </p:nvSpPr>
        <p:spPr bwMode="auto">
          <a:xfrm>
            <a:off x="3733800" y="6169025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1" name="TextBox 1"/>
          <p:cNvSpPr txBox="1">
            <a:spLocks noChangeArrowheads="1"/>
          </p:cNvSpPr>
          <p:nvPr/>
        </p:nvSpPr>
        <p:spPr bwMode="auto">
          <a:xfrm>
            <a:off x="1219200" y="6169025"/>
            <a:ext cx="8627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 dirty="0" smtClean="0"/>
              <a:t>ART QS</a:t>
            </a:r>
            <a:endParaRPr lang="en-US" sz="1400" b="1" dirty="0"/>
          </a:p>
        </p:txBody>
      </p:sp>
      <p:sp>
        <p:nvSpPr>
          <p:cNvPr id="72" name="TextBox 55"/>
          <p:cNvSpPr txBox="1">
            <a:spLocks noChangeArrowheads="1"/>
          </p:cNvSpPr>
          <p:nvPr/>
        </p:nvSpPr>
        <p:spPr bwMode="auto">
          <a:xfrm>
            <a:off x="4038600" y="6172200"/>
            <a:ext cx="4024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PSI Review followed by Planning for next PSI</a:t>
            </a:r>
          </a:p>
        </p:txBody>
      </p:sp>
      <p:sp>
        <p:nvSpPr>
          <p:cNvPr id="74" name="AutoShape 48"/>
          <p:cNvSpPr>
            <a:spLocks noChangeArrowheads="1"/>
          </p:cNvSpPr>
          <p:nvPr/>
        </p:nvSpPr>
        <p:spPr bwMode="auto">
          <a:xfrm>
            <a:off x="1219200" y="5334000"/>
            <a:ext cx="304800" cy="304800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75" name="TextBox 57"/>
          <p:cNvSpPr txBox="1">
            <a:spLocks noChangeArrowheads="1"/>
          </p:cNvSpPr>
          <p:nvPr/>
        </p:nvSpPr>
        <p:spPr bwMode="auto">
          <a:xfrm>
            <a:off x="914400" y="5562600"/>
            <a:ext cx="1004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 dirty="0"/>
              <a:t>Leadership</a:t>
            </a:r>
          </a:p>
          <a:p>
            <a:pPr eaLnBrk="1" hangingPunct="1"/>
            <a:r>
              <a:rPr lang="en-US" sz="1200" b="1" dirty="0"/>
              <a:t>Workshop</a:t>
            </a:r>
          </a:p>
        </p:txBody>
      </p:sp>
      <p:sp>
        <p:nvSpPr>
          <p:cNvPr id="76" name="AutoShape 32"/>
          <p:cNvSpPr>
            <a:spLocks noChangeArrowheads="1"/>
          </p:cNvSpPr>
          <p:nvPr/>
        </p:nvSpPr>
        <p:spPr bwMode="auto">
          <a:xfrm>
            <a:off x="5334000" y="4724400"/>
            <a:ext cx="2871788" cy="292100"/>
          </a:xfrm>
          <a:prstGeom prst="homePlate">
            <a:avLst>
              <a:gd name="adj" fmla="val 58947"/>
            </a:avLst>
          </a:prstGeom>
          <a:gradFill rotWithShape="1">
            <a:gsLst>
              <a:gs pos="0">
                <a:srgbClr val="FFCC66">
                  <a:gamma/>
                  <a:tint val="0"/>
                  <a:invGamma/>
                </a:srgbClr>
              </a:gs>
              <a:gs pos="100000">
                <a:srgbClr val="FFCC66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>
              <a:defRPr/>
            </a:pPr>
            <a:r>
              <a:rPr lang="en-US" sz="1600" b="1" dirty="0">
                <a:solidFill>
                  <a:srgbClr val="006699"/>
                </a:solidFill>
                <a:latin typeface="Verdana" charset="0"/>
                <a:cs typeface="+mn-cs"/>
              </a:rPr>
              <a:t>APD </a:t>
            </a:r>
            <a:r>
              <a:rPr lang="en-US" sz="1600" b="1" dirty="0" smtClean="0">
                <a:solidFill>
                  <a:srgbClr val="006699"/>
                </a:solidFill>
                <a:latin typeface="Verdana" charset="0"/>
              </a:rPr>
              <a:t>A</a:t>
            </a:r>
            <a:r>
              <a:rPr lang="en-US" sz="1600" b="1" dirty="0" smtClean="0">
                <a:solidFill>
                  <a:srgbClr val="006699"/>
                </a:solidFill>
                <a:latin typeface="Verdana" charset="0"/>
                <a:cs typeface="+mn-cs"/>
              </a:rPr>
              <a:t>&amp;P </a:t>
            </a:r>
            <a:r>
              <a:rPr lang="en-US" sz="1600" b="1" dirty="0">
                <a:solidFill>
                  <a:srgbClr val="006699"/>
                </a:solidFill>
                <a:latin typeface="Verdana" charset="0"/>
                <a:cs typeface="+mn-cs"/>
              </a:rPr>
              <a:t>Train</a:t>
            </a:r>
          </a:p>
        </p:txBody>
      </p:sp>
      <p:sp>
        <p:nvSpPr>
          <p:cNvPr id="77" name="AutoShape 48"/>
          <p:cNvSpPr>
            <a:spLocks noChangeArrowheads="1"/>
          </p:cNvSpPr>
          <p:nvPr/>
        </p:nvSpPr>
        <p:spPr bwMode="auto">
          <a:xfrm>
            <a:off x="6563890" y="5029200"/>
            <a:ext cx="304800" cy="304800"/>
          </a:xfrm>
          <a:prstGeom prst="diamond">
            <a:avLst/>
          </a:prstGeom>
          <a:solidFill>
            <a:srgbClr val="FF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8588" tIns="65088" rIns="128588" bIns="65088" anchor="ctr"/>
          <a:lstStyle/>
          <a:p>
            <a:endParaRPr lang="en-US"/>
          </a:p>
        </p:txBody>
      </p:sp>
      <p:sp>
        <p:nvSpPr>
          <p:cNvPr id="79" name="AutoShape 48"/>
          <p:cNvSpPr>
            <a:spLocks noChangeArrowheads="1"/>
          </p:cNvSpPr>
          <p:nvPr/>
        </p:nvSpPr>
        <p:spPr bwMode="auto">
          <a:xfrm>
            <a:off x="2007773" y="5142606"/>
            <a:ext cx="304800" cy="304800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4" name="TextBox 63"/>
          <p:cNvSpPr txBox="1">
            <a:spLocks noChangeArrowheads="1"/>
          </p:cNvSpPr>
          <p:nvPr/>
        </p:nvSpPr>
        <p:spPr bwMode="auto">
          <a:xfrm>
            <a:off x="1812511" y="5371206"/>
            <a:ext cx="809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Product </a:t>
            </a:r>
          </a:p>
          <a:p>
            <a:pPr eaLnBrk="1" hangingPunct="1"/>
            <a:r>
              <a:rPr lang="en-US" sz="1200" b="1"/>
              <a:t>Owner</a:t>
            </a:r>
          </a:p>
        </p:txBody>
      </p:sp>
      <p:sp>
        <p:nvSpPr>
          <p:cNvPr id="85" name="AutoShape 48"/>
          <p:cNvSpPr>
            <a:spLocks noChangeArrowheads="1"/>
          </p:cNvSpPr>
          <p:nvPr/>
        </p:nvSpPr>
        <p:spPr bwMode="auto">
          <a:xfrm>
            <a:off x="3439419" y="5174505"/>
            <a:ext cx="304800" cy="304800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6" name="TextBox 65"/>
          <p:cNvSpPr txBox="1">
            <a:spLocks noChangeArrowheads="1"/>
          </p:cNvSpPr>
          <p:nvPr/>
        </p:nvSpPr>
        <p:spPr bwMode="auto">
          <a:xfrm>
            <a:off x="3080644" y="5403105"/>
            <a:ext cx="1004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 dirty="0"/>
              <a:t>Leadership</a:t>
            </a:r>
          </a:p>
          <a:p>
            <a:pPr eaLnBrk="1" hangingPunct="1"/>
            <a:r>
              <a:rPr lang="en-US" sz="1200" b="1" dirty="0"/>
              <a:t>Workshop</a:t>
            </a:r>
          </a:p>
        </p:txBody>
      </p:sp>
      <p:sp>
        <p:nvSpPr>
          <p:cNvPr id="87" name="AutoShape 48"/>
          <p:cNvSpPr>
            <a:spLocks noChangeArrowheads="1"/>
          </p:cNvSpPr>
          <p:nvPr/>
        </p:nvSpPr>
        <p:spPr bwMode="auto">
          <a:xfrm>
            <a:off x="5867400" y="29718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88" name="AutoShape 48"/>
          <p:cNvSpPr>
            <a:spLocks noChangeArrowheads="1"/>
          </p:cNvSpPr>
          <p:nvPr/>
        </p:nvSpPr>
        <p:spPr bwMode="auto">
          <a:xfrm>
            <a:off x="7010400" y="2971800"/>
            <a:ext cx="304800" cy="304800"/>
          </a:xfrm>
          <a:prstGeom prst="diamond">
            <a:avLst/>
          </a:prstGeom>
          <a:solidFill>
            <a:srgbClr val="FFCC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3" name="AutoShape 48"/>
          <p:cNvSpPr>
            <a:spLocks noChangeArrowheads="1"/>
          </p:cNvSpPr>
          <p:nvPr/>
        </p:nvSpPr>
        <p:spPr bwMode="auto">
          <a:xfrm>
            <a:off x="2514600" y="6175375"/>
            <a:ext cx="304800" cy="304800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4" name="TextBox 73"/>
          <p:cNvSpPr txBox="1">
            <a:spLocks noChangeArrowheads="1"/>
          </p:cNvSpPr>
          <p:nvPr/>
        </p:nvSpPr>
        <p:spPr bwMode="auto">
          <a:xfrm>
            <a:off x="2816225" y="6172200"/>
            <a:ext cx="879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Training</a:t>
            </a:r>
          </a:p>
        </p:txBody>
      </p:sp>
      <p:sp>
        <p:nvSpPr>
          <p:cNvPr id="95" name="AutoShape 48"/>
          <p:cNvSpPr>
            <a:spLocks noChangeArrowheads="1"/>
          </p:cNvSpPr>
          <p:nvPr/>
        </p:nvSpPr>
        <p:spPr bwMode="auto">
          <a:xfrm>
            <a:off x="4102729" y="5365899"/>
            <a:ext cx="304800" cy="304800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96" name="TextBox 75"/>
          <p:cNvSpPr txBox="1">
            <a:spLocks noChangeArrowheads="1"/>
          </p:cNvSpPr>
          <p:nvPr/>
        </p:nvSpPr>
        <p:spPr bwMode="auto">
          <a:xfrm>
            <a:off x="3983666" y="5594499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/>
              <a:t>TDD</a:t>
            </a:r>
          </a:p>
        </p:txBody>
      </p:sp>
      <p:pic>
        <p:nvPicPr>
          <p:cNvPr id="102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2098675"/>
            <a:ext cx="5349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" name="Picture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2840038"/>
            <a:ext cx="53498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4" name="Straight Connector 103"/>
          <p:cNvCxnSpPr/>
          <p:nvPr/>
        </p:nvCxnSpPr>
        <p:spPr>
          <a:xfrm>
            <a:off x="914400" y="1524000"/>
            <a:ext cx="0" cy="152400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5" name="Picture 7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725" y="3536950"/>
            <a:ext cx="534988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638" y="5146675"/>
            <a:ext cx="16986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086" y="4964806"/>
            <a:ext cx="17145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1494" y="4995118"/>
            <a:ext cx="17145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2354263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38" y="3063875"/>
            <a:ext cx="169862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6550025"/>
            <a:ext cx="246063" cy="22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" name="TextBox 1"/>
          <p:cNvSpPr txBox="1">
            <a:spLocks noChangeArrowheads="1"/>
          </p:cNvSpPr>
          <p:nvPr/>
        </p:nvSpPr>
        <p:spPr bwMode="auto">
          <a:xfrm>
            <a:off x="457200" y="6523038"/>
            <a:ext cx="25050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Activity Already Completed</a:t>
            </a:r>
          </a:p>
        </p:txBody>
      </p:sp>
      <p:pic>
        <p:nvPicPr>
          <p:cNvPr id="117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113" y="4038600"/>
            <a:ext cx="5349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404" y="5178574"/>
            <a:ext cx="17145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352676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3063819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138" y="3746610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469" y="4725624"/>
            <a:ext cx="53498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361406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363" y="3047206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2938" y="3046503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163" y="2370093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469" y="4418806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0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7319" y="3733006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926" y="4423700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3702843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704" y="3073832"/>
            <a:ext cx="171450" cy="15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" name="AutoShape 48"/>
          <p:cNvSpPr>
            <a:spLocks noChangeArrowheads="1"/>
          </p:cNvSpPr>
          <p:nvPr/>
        </p:nvSpPr>
        <p:spPr bwMode="auto">
          <a:xfrm>
            <a:off x="2624216" y="5326905"/>
            <a:ext cx="304800" cy="304800"/>
          </a:xfrm>
          <a:prstGeom prst="diamond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  <a:extLst/>
        </p:spPr>
        <p:txBody>
          <a:bodyPr wrap="none" lIns="128588" tIns="65088" rIns="128588" bIns="65088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36" name="TextBox 65"/>
          <p:cNvSpPr txBox="1">
            <a:spLocks noChangeArrowheads="1"/>
          </p:cNvSpPr>
          <p:nvPr/>
        </p:nvSpPr>
        <p:spPr bwMode="auto">
          <a:xfrm>
            <a:off x="2265441" y="5555505"/>
            <a:ext cx="10887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b="1" dirty="0" smtClean="0"/>
              <a:t>Agile</a:t>
            </a:r>
            <a:br>
              <a:rPr lang="en-US" sz="1200" b="1" dirty="0" smtClean="0"/>
            </a:br>
            <a:r>
              <a:rPr lang="en-US" sz="1200" b="1" dirty="0" smtClean="0"/>
              <a:t>Architecture</a:t>
            </a:r>
            <a:endParaRPr lang="en-US" sz="1200" b="1" dirty="0"/>
          </a:p>
        </p:txBody>
      </p:sp>
      <p:pic>
        <p:nvPicPr>
          <p:cNvPr id="137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91" y="5147518"/>
            <a:ext cx="17145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AutoShape 48"/>
          <p:cNvSpPr>
            <a:spLocks noChangeArrowheads="1"/>
          </p:cNvSpPr>
          <p:nvPr/>
        </p:nvSpPr>
        <p:spPr bwMode="auto">
          <a:xfrm>
            <a:off x="7747691" y="5415526"/>
            <a:ext cx="304800" cy="304800"/>
          </a:xfrm>
          <a:prstGeom prst="diamond">
            <a:avLst/>
          </a:prstGeom>
          <a:solidFill>
            <a:srgbClr val="92D050"/>
          </a:solidFill>
          <a:ln>
            <a:noFill/>
          </a:ln>
          <a:extLst/>
        </p:spPr>
        <p:txBody>
          <a:bodyPr wrap="none" lIns="128588" tIns="65088" rIns="128588" bIns="65088" anchor="ctr"/>
          <a:lstStyle/>
          <a:p>
            <a:endParaRPr lang="en-US"/>
          </a:p>
        </p:txBody>
      </p:sp>
      <p:sp>
        <p:nvSpPr>
          <p:cNvPr id="139" name="TextBox 75"/>
          <p:cNvSpPr txBox="1">
            <a:spLocks noChangeArrowheads="1"/>
          </p:cNvSpPr>
          <p:nvPr/>
        </p:nvSpPr>
        <p:spPr bwMode="auto">
          <a:xfrm>
            <a:off x="7283434" y="5672468"/>
            <a:ext cx="9701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 dirty="0" err="1" smtClean="0"/>
              <a:t>Hackathon</a:t>
            </a:r>
            <a:endParaRPr lang="en-US" sz="1200" b="1" dirty="0"/>
          </a:p>
        </p:txBody>
      </p:sp>
      <p:pic>
        <p:nvPicPr>
          <p:cNvPr id="140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0694" y="5224644"/>
            <a:ext cx="171450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1" name="TextBox 57"/>
          <p:cNvSpPr txBox="1">
            <a:spLocks noChangeArrowheads="1"/>
          </p:cNvSpPr>
          <p:nvPr/>
        </p:nvSpPr>
        <p:spPr bwMode="auto">
          <a:xfrm>
            <a:off x="25120" y="4051190"/>
            <a:ext cx="89479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" b="1" u="sng" dirty="0" smtClean="0"/>
              <a:t>In 2011</a:t>
            </a:r>
          </a:p>
          <a:p>
            <a:pPr algn="ctr" eaLnBrk="1" hangingPunct="1"/>
            <a:r>
              <a:rPr lang="en-US" sz="800" b="1" dirty="0" smtClean="0"/>
              <a:t>Leadership, </a:t>
            </a:r>
          </a:p>
          <a:p>
            <a:pPr algn="ctr" eaLnBrk="1" hangingPunct="1"/>
            <a:r>
              <a:rPr lang="en-US" sz="800" b="1" dirty="0" err="1" smtClean="0"/>
              <a:t>Kanban</a:t>
            </a:r>
            <a:r>
              <a:rPr lang="en-US" sz="800" b="1" dirty="0" smtClean="0"/>
              <a:t>,</a:t>
            </a:r>
          </a:p>
          <a:p>
            <a:pPr algn="ctr" eaLnBrk="1" hangingPunct="1"/>
            <a:r>
              <a:rPr lang="en-US" sz="800" b="1" dirty="0" smtClean="0"/>
              <a:t>Scrum Master </a:t>
            </a:r>
          </a:p>
          <a:p>
            <a:pPr algn="ctr" eaLnBrk="1" hangingPunct="1"/>
            <a:r>
              <a:rPr lang="en-US" sz="800" b="1" dirty="0" smtClean="0"/>
              <a:t>Training</a:t>
            </a:r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35907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3B067-C93B-4D11-BEAC-2DE22700BE40}" type="slidenum">
              <a:rPr lang="en-US" smtClean="0"/>
              <a:t>14</a:t>
            </a:fld>
            <a:endParaRPr lang="en-US"/>
          </a:p>
        </p:txBody>
      </p:sp>
      <p:pic>
        <p:nvPicPr>
          <p:cNvPr id="1026" name="Picture 2" descr="C:\Users\rn10727\Desktop\2012-06-22 04.55.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42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To date we have….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are we today?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48253" y="1365867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buFont typeface="Arial" pitchFamily="34" charset="0"/>
              <a:buChar char="•"/>
            </a:pP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272" name="Picture 8" descr="http://headguruteacher.files.wordpress.com/2013/02/screen-shot-2013-02-07-at-22-18-5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3133" y="-854347"/>
            <a:ext cx="13852269" cy="8650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449814" y="5932907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Where are we now?</a:t>
            </a:r>
          </a:p>
        </p:txBody>
      </p:sp>
    </p:spTree>
    <p:extLst>
      <p:ext uri="{BB962C8B-B14F-4D97-AF65-F5344CB8AC3E}">
        <p14:creationId xmlns:p14="http://schemas.microsoft.com/office/powerpoint/2010/main" val="3638447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To date we have….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stats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48253" y="1365867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Launched 5 Agile Release Trains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Formed ~60+ D/B/T Scrum Teams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Completed ~21 PSIs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dirty="0" smtClean="0">
                <a:latin typeface="Calibri" pitchFamily="34" charset="0"/>
                <a:cs typeface="Calibri" pitchFamily="34" charset="0"/>
              </a:rPr>
              <a:t>Completed ~99 sprints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0698" y="3019625"/>
            <a:ext cx="2989994" cy="289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01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And the trains keep rolling…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Trains Keep Rolling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2" name="Picture 4" descr="https://lh6.ggpht.com/ew96SpH7kF51troVKFWbvxiPmqpzaCBYM1AUqxf4Y7IZxrD0CdAHEx-GAgi6tZ7dzPc=w70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864" y="867725"/>
            <a:ext cx="10514138" cy="513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3423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Our </a:t>
            </a:r>
            <a:r>
              <a:rPr lang="en-US" dirty="0" err="1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Lean|Agile</a:t>
            </a:r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Journey</a:t>
            </a:r>
            <a:b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</a:br>
            <a:endParaRPr lang="en-US" dirty="0" smtClean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 err="1" smtClean="0"/>
              <a:t>Lean|Agile</a:t>
            </a:r>
            <a:r>
              <a:rPr lang="en-US" dirty="0" smtClean="0"/>
              <a:t> Journey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9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72965968"/>
              </p:ext>
            </p:extLst>
          </p:nvPr>
        </p:nvGraphicFramePr>
        <p:xfrm>
          <a:off x="381000" y="1981200"/>
          <a:ext cx="8305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4" name="Picture 9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3600" y="1066800"/>
            <a:ext cx="1447800" cy="1092112"/>
          </a:xfrm>
          <a:prstGeom prst="rect">
            <a:avLst/>
          </a:prstGeom>
        </p:spPr>
      </p:pic>
      <p:grpSp>
        <p:nvGrpSpPr>
          <p:cNvPr id="95" name="Group 94"/>
          <p:cNvGrpSpPr/>
          <p:nvPr>
            <p:custDataLst>
              <p:tags r:id="rId1"/>
            </p:custDataLst>
          </p:nvPr>
        </p:nvGrpSpPr>
        <p:grpSpPr>
          <a:xfrm>
            <a:off x="381000" y="3276600"/>
            <a:ext cx="1348118" cy="761773"/>
            <a:chOff x="328377" y="1622624"/>
            <a:chExt cx="8499711" cy="4964144"/>
          </a:xfrm>
        </p:grpSpPr>
        <p:sp>
          <p:nvSpPr>
            <p:cNvPr id="96" name="Freeform 95"/>
            <p:cNvSpPr/>
            <p:nvPr/>
          </p:nvSpPr>
          <p:spPr bwMode="auto">
            <a:xfrm>
              <a:off x="328377" y="2301612"/>
              <a:ext cx="2644355" cy="1197224"/>
            </a:xfrm>
            <a:custGeom>
              <a:avLst/>
              <a:gdLst>
                <a:gd name="connsiteX0" fmla="*/ 0 w 2185988"/>
                <a:gd name="connsiteY0" fmla="*/ 176212 h 981075"/>
                <a:gd name="connsiteX1" fmla="*/ 1757363 w 2185988"/>
                <a:gd name="connsiteY1" fmla="*/ 981075 h 981075"/>
                <a:gd name="connsiteX2" fmla="*/ 2185988 w 2185988"/>
                <a:gd name="connsiteY2" fmla="*/ 804862 h 981075"/>
                <a:gd name="connsiteX3" fmla="*/ 423863 w 2185988"/>
                <a:gd name="connsiteY3" fmla="*/ 0 h 981075"/>
                <a:gd name="connsiteX4" fmla="*/ 0 w 2185988"/>
                <a:gd name="connsiteY4" fmla="*/ 176212 h 981075"/>
                <a:gd name="connsiteX0" fmla="*/ 0 w 2166938"/>
                <a:gd name="connsiteY0" fmla="*/ 176212 h 981075"/>
                <a:gd name="connsiteX1" fmla="*/ 1757363 w 2166938"/>
                <a:gd name="connsiteY1" fmla="*/ 981075 h 981075"/>
                <a:gd name="connsiteX2" fmla="*/ 2166938 w 2166938"/>
                <a:gd name="connsiteY2" fmla="*/ 785812 h 981075"/>
                <a:gd name="connsiteX3" fmla="*/ 423863 w 2166938"/>
                <a:gd name="connsiteY3" fmla="*/ 0 h 981075"/>
                <a:gd name="connsiteX4" fmla="*/ 0 w 2166938"/>
                <a:gd name="connsiteY4" fmla="*/ 176212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938" h="981075">
                  <a:moveTo>
                    <a:pt x="0" y="176212"/>
                  </a:moveTo>
                  <a:lnTo>
                    <a:pt x="1757363" y="981075"/>
                  </a:lnTo>
                  <a:lnTo>
                    <a:pt x="2166938" y="785812"/>
                  </a:lnTo>
                  <a:lnTo>
                    <a:pt x="423863" y="0"/>
                  </a:lnTo>
                  <a:lnTo>
                    <a:pt x="0" y="1762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6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  <a:alpha val="28000"/>
                  </a:schemeClr>
                </a:gs>
              </a:gsLst>
              <a:lin ang="16200000" scaled="1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20000"/>
                </a:spcBef>
              </a:pPr>
              <a:endParaRPr lang="en-US" sz="2200" i="1" dirty="0" smtClean="0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79180" y="1807611"/>
              <a:ext cx="0" cy="1708660"/>
            </a:xfrm>
            <a:custGeom>
              <a:avLst/>
              <a:gdLst>
                <a:gd name="connsiteX0" fmla="*/ 0 w 0"/>
                <a:gd name="connsiteY0" fmla="*/ 0 h 1400175"/>
                <a:gd name="connsiteX1" fmla="*/ 0 w 0"/>
                <a:gd name="connsiteY1" fmla="*/ 1400175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400175">
                  <a:moveTo>
                    <a:pt x="0" y="0"/>
                  </a:moveTo>
                  <a:lnTo>
                    <a:pt x="0" y="1400175"/>
                  </a:lnTo>
                </a:path>
              </a:pathLst>
            </a:custGeom>
            <a:noFill/>
            <a:ln w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4334623" y="3936654"/>
              <a:ext cx="3432818" cy="1604048"/>
            </a:xfrm>
            <a:custGeom>
              <a:avLst/>
              <a:gdLst>
                <a:gd name="connsiteX0" fmla="*/ 0 w 2813050"/>
                <a:gd name="connsiteY0" fmla="*/ 327025 h 1314450"/>
                <a:gd name="connsiteX1" fmla="*/ 2022475 w 2813050"/>
                <a:gd name="connsiteY1" fmla="*/ 1212850 h 1314450"/>
                <a:gd name="connsiteX2" fmla="*/ 1924050 w 2813050"/>
                <a:gd name="connsiteY2" fmla="*/ 1260475 h 1314450"/>
                <a:gd name="connsiteX3" fmla="*/ 2813050 w 2813050"/>
                <a:gd name="connsiteY3" fmla="*/ 1314450 h 1314450"/>
                <a:gd name="connsiteX4" fmla="*/ 2593975 w 2813050"/>
                <a:gd name="connsiteY4" fmla="*/ 949325 h 1314450"/>
                <a:gd name="connsiteX5" fmla="*/ 2495550 w 2813050"/>
                <a:gd name="connsiteY5" fmla="*/ 1003300 h 1314450"/>
                <a:gd name="connsiteX6" fmla="*/ 196850 w 2813050"/>
                <a:gd name="connsiteY6" fmla="*/ 0 h 1314450"/>
                <a:gd name="connsiteX7" fmla="*/ 0 w 2813050"/>
                <a:gd name="connsiteY7" fmla="*/ 327025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050" h="1314450">
                  <a:moveTo>
                    <a:pt x="0" y="327025"/>
                  </a:moveTo>
                  <a:lnTo>
                    <a:pt x="2022475" y="1212850"/>
                  </a:lnTo>
                  <a:lnTo>
                    <a:pt x="1924050" y="1260475"/>
                  </a:lnTo>
                  <a:lnTo>
                    <a:pt x="2813050" y="1314450"/>
                  </a:lnTo>
                  <a:lnTo>
                    <a:pt x="2593975" y="949325"/>
                  </a:lnTo>
                  <a:lnTo>
                    <a:pt x="2495550" y="1003300"/>
                  </a:lnTo>
                  <a:lnTo>
                    <a:pt x="196850" y="0"/>
                  </a:lnTo>
                  <a:lnTo>
                    <a:pt x="0" y="327025"/>
                  </a:lnTo>
                  <a:close/>
                </a:path>
              </a:pathLst>
            </a:custGeom>
            <a:gradFill flip="none" rotWithShape="1">
              <a:gsLst>
                <a:gs pos="39000">
                  <a:srgbClr val="76C9FA"/>
                </a:gs>
                <a:gs pos="0">
                  <a:schemeClr val="tx2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13500000" scaled="1"/>
              <a:tileRect/>
            </a:gradFill>
            <a:ln w="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1277633" y="1770802"/>
              <a:ext cx="988001" cy="1402573"/>
              <a:chOff x="1711325" y="2193925"/>
              <a:chExt cx="809625" cy="1149350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1711325" y="2889250"/>
                <a:ext cx="809625" cy="454025"/>
                <a:chOff x="1711325" y="2193925"/>
                <a:chExt cx="809625" cy="454025"/>
              </a:xfrm>
            </p:grpSpPr>
            <p:sp>
              <p:nvSpPr>
                <p:cNvPr id="157" name="Freeform 156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Freeform 157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>
                <a:off x="1711325" y="2773365"/>
                <a:ext cx="809625" cy="454025"/>
                <a:chOff x="1711325" y="2193925"/>
                <a:chExt cx="809625" cy="454025"/>
              </a:xfrm>
            </p:grpSpPr>
            <p:sp>
              <p:nvSpPr>
                <p:cNvPr id="154" name="Freeform 153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Freeform 155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1711325" y="2657477"/>
                <a:ext cx="809625" cy="454025"/>
                <a:chOff x="1711325" y="2193925"/>
                <a:chExt cx="809625" cy="454025"/>
              </a:xfrm>
            </p:grpSpPr>
            <p:sp>
              <p:nvSpPr>
                <p:cNvPr id="151" name="Freeform 150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/>
              <p:cNvGrpSpPr/>
              <p:nvPr/>
            </p:nvGrpSpPr>
            <p:grpSpPr>
              <a:xfrm>
                <a:off x="1711325" y="2541589"/>
                <a:ext cx="809625" cy="454025"/>
                <a:chOff x="1711325" y="2193925"/>
                <a:chExt cx="809625" cy="454025"/>
              </a:xfrm>
            </p:grpSpPr>
            <p:sp>
              <p:nvSpPr>
                <p:cNvPr id="148" name="Freeform 147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1711325" y="2425701"/>
                <a:ext cx="809625" cy="454025"/>
                <a:chOff x="1711325" y="2193925"/>
                <a:chExt cx="809625" cy="454025"/>
              </a:xfrm>
            </p:grpSpPr>
            <p:sp>
              <p:nvSpPr>
                <p:cNvPr id="145" name="Freeform 144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>
                <a:off x="1711325" y="2309813"/>
                <a:ext cx="809625" cy="454025"/>
                <a:chOff x="1711325" y="2193925"/>
                <a:chExt cx="809625" cy="454025"/>
              </a:xfrm>
            </p:grpSpPr>
            <p:sp>
              <p:nvSpPr>
                <p:cNvPr id="142" name="Freeform 141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1711325" y="2193925"/>
                <a:ext cx="809625" cy="454025"/>
                <a:chOff x="1711325" y="2193925"/>
                <a:chExt cx="809625" cy="454025"/>
              </a:xfrm>
            </p:grpSpPr>
            <p:sp>
              <p:nvSpPr>
                <p:cNvPr id="139" name="Freeform 138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Freeform 139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Freeform 140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3" name="Group 102"/>
            <p:cNvGrpSpPr/>
            <p:nvPr/>
          </p:nvGrpSpPr>
          <p:grpSpPr>
            <a:xfrm>
              <a:off x="2557190" y="2340772"/>
              <a:ext cx="3649791" cy="2219423"/>
              <a:chOff x="2759869" y="2660991"/>
              <a:chExt cx="2990850" cy="1818724"/>
            </a:xfr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50000">
                  <a:schemeClr val="bg2">
                    <a:lumMod val="20000"/>
                    <a:lumOff val="80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5400000" scaled="0"/>
            </a:gradFill>
          </p:grpSpPr>
          <p:sp>
            <p:nvSpPr>
              <p:cNvPr id="128" name="Freeform 127"/>
              <p:cNvSpPr/>
              <p:nvPr/>
            </p:nvSpPr>
            <p:spPr>
              <a:xfrm>
                <a:off x="2759869" y="3440907"/>
                <a:ext cx="2455069" cy="1038808"/>
              </a:xfrm>
              <a:custGeom>
                <a:avLst/>
                <a:gdLst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1018706"/>
                  <a:gd name="connsiteX1" fmla="*/ 478631 w 2455069"/>
                  <a:gd name="connsiteY1" fmla="*/ 0 h 1018706"/>
                  <a:gd name="connsiteX2" fmla="*/ 2081212 w 2455069"/>
                  <a:gd name="connsiteY2" fmla="*/ 704850 h 1018706"/>
                  <a:gd name="connsiteX3" fmla="*/ 2455069 w 2455069"/>
                  <a:gd name="connsiteY3" fmla="*/ 816769 h 1018706"/>
                  <a:gd name="connsiteX4" fmla="*/ 1745456 w 2455069"/>
                  <a:gd name="connsiteY4" fmla="*/ 983457 h 1018706"/>
                  <a:gd name="connsiteX5" fmla="*/ 0 w 2455069"/>
                  <a:gd name="connsiteY5" fmla="*/ 214313 h 1018706"/>
                  <a:gd name="connsiteX0" fmla="*/ 0 w 2455069"/>
                  <a:gd name="connsiteY0" fmla="*/ 214313 h 1038808"/>
                  <a:gd name="connsiteX1" fmla="*/ 478631 w 2455069"/>
                  <a:gd name="connsiteY1" fmla="*/ 0 h 1038808"/>
                  <a:gd name="connsiteX2" fmla="*/ 2081212 w 2455069"/>
                  <a:gd name="connsiteY2" fmla="*/ 704850 h 1038808"/>
                  <a:gd name="connsiteX3" fmla="*/ 2455069 w 2455069"/>
                  <a:gd name="connsiteY3" fmla="*/ 816769 h 1038808"/>
                  <a:gd name="connsiteX4" fmla="*/ 1745456 w 2455069"/>
                  <a:gd name="connsiteY4" fmla="*/ 983457 h 1038808"/>
                  <a:gd name="connsiteX5" fmla="*/ 0 w 2455069"/>
                  <a:gd name="connsiteY5" fmla="*/ 214313 h 1038808"/>
                  <a:gd name="connsiteX0" fmla="*/ 0 w 2455069"/>
                  <a:gd name="connsiteY0" fmla="*/ 214313 h 1038808"/>
                  <a:gd name="connsiteX1" fmla="*/ 478631 w 2455069"/>
                  <a:gd name="connsiteY1" fmla="*/ 0 h 1038808"/>
                  <a:gd name="connsiteX2" fmla="*/ 2081212 w 2455069"/>
                  <a:gd name="connsiteY2" fmla="*/ 704850 h 1038808"/>
                  <a:gd name="connsiteX3" fmla="*/ 2455069 w 2455069"/>
                  <a:gd name="connsiteY3" fmla="*/ 816769 h 1038808"/>
                  <a:gd name="connsiteX4" fmla="*/ 1745456 w 2455069"/>
                  <a:gd name="connsiteY4" fmla="*/ 983457 h 1038808"/>
                  <a:gd name="connsiteX5" fmla="*/ 0 w 2455069"/>
                  <a:gd name="connsiteY5" fmla="*/ 214313 h 1038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55069" h="1038808">
                    <a:moveTo>
                      <a:pt x="0" y="214313"/>
                    </a:moveTo>
                    <a:lnTo>
                      <a:pt x="478631" y="0"/>
                    </a:lnTo>
                    <a:lnTo>
                      <a:pt x="2081212" y="704850"/>
                    </a:lnTo>
                    <a:cubicBezTo>
                      <a:pt x="2220119" y="763588"/>
                      <a:pt x="2313781" y="817562"/>
                      <a:pt x="2455069" y="816769"/>
                    </a:cubicBezTo>
                    <a:cubicBezTo>
                      <a:pt x="2356644" y="1012826"/>
                      <a:pt x="2070100" y="1106488"/>
                      <a:pt x="1745456" y="983457"/>
                    </a:cubicBezTo>
                    <a:lnTo>
                      <a:pt x="0" y="214313"/>
                    </a:ln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128"/>
              <p:cNvSpPr/>
              <p:nvPr/>
            </p:nvSpPr>
            <p:spPr>
              <a:xfrm>
                <a:off x="3624734" y="2819400"/>
                <a:ext cx="782960" cy="1259681"/>
              </a:xfrm>
              <a:custGeom>
                <a:avLst/>
                <a:gdLst>
                  <a:gd name="connsiteX0" fmla="*/ 652463 w 652463"/>
                  <a:gd name="connsiteY0" fmla="*/ 1259681 h 1259681"/>
                  <a:gd name="connsiteX1" fmla="*/ 628650 w 652463"/>
                  <a:gd name="connsiteY1" fmla="*/ 828675 h 1259681"/>
                  <a:gd name="connsiteX2" fmla="*/ 559594 w 652463"/>
                  <a:gd name="connsiteY2" fmla="*/ 857250 h 1259681"/>
                  <a:gd name="connsiteX3" fmla="*/ 431007 w 652463"/>
                  <a:gd name="connsiteY3" fmla="*/ 0 h 1259681"/>
                  <a:gd name="connsiteX4" fmla="*/ 238125 w 652463"/>
                  <a:gd name="connsiteY4" fmla="*/ 47625 h 1259681"/>
                  <a:gd name="connsiteX5" fmla="*/ 78582 w 652463"/>
                  <a:gd name="connsiteY5" fmla="*/ 1071562 h 1259681"/>
                  <a:gd name="connsiteX6" fmla="*/ 0 w 652463"/>
                  <a:gd name="connsiteY6" fmla="*/ 1100137 h 1259681"/>
                  <a:gd name="connsiteX7" fmla="*/ 652463 w 652463"/>
                  <a:gd name="connsiteY7" fmla="*/ 1259681 h 1259681"/>
                  <a:gd name="connsiteX0" fmla="*/ 652463 w 652463"/>
                  <a:gd name="connsiteY0" fmla="*/ 1259681 h 1259681"/>
                  <a:gd name="connsiteX1" fmla="*/ 628650 w 652463"/>
                  <a:gd name="connsiteY1" fmla="*/ 828675 h 1259681"/>
                  <a:gd name="connsiteX2" fmla="*/ 559594 w 652463"/>
                  <a:gd name="connsiteY2" fmla="*/ 857250 h 1259681"/>
                  <a:gd name="connsiteX3" fmla="*/ 431007 w 652463"/>
                  <a:gd name="connsiteY3" fmla="*/ 0 h 1259681"/>
                  <a:gd name="connsiteX4" fmla="*/ 238125 w 652463"/>
                  <a:gd name="connsiteY4" fmla="*/ 47625 h 1259681"/>
                  <a:gd name="connsiteX5" fmla="*/ 78582 w 652463"/>
                  <a:gd name="connsiteY5" fmla="*/ 1071562 h 1259681"/>
                  <a:gd name="connsiteX6" fmla="*/ 0 w 652463"/>
                  <a:gd name="connsiteY6" fmla="*/ 1100137 h 1259681"/>
                  <a:gd name="connsiteX7" fmla="*/ 652463 w 652463"/>
                  <a:gd name="connsiteY7" fmla="*/ 1259681 h 1259681"/>
                  <a:gd name="connsiteX0" fmla="*/ 764420 w 764420"/>
                  <a:gd name="connsiteY0" fmla="*/ 1259681 h 1259681"/>
                  <a:gd name="connsiteX1" fmla="*/ 740607 w 764420"/>
                  <a:gd name="connsiteY1" fmla="*/ 828675 h 1259681"/>
                  <a:gd name="connsiteX2" fmla="*/ 671551 w 764420"/>
                  <a:gd name="connsiteY2" fmla="*/ 857250 h 1259681"/>
                  <a:gd name="connsiteX3" fmla="*/ 542964 w 764420"/>
                  <a:gd name="connsiteY3" fmla="*/ 0 h 1259681"/>
                  <a:gd name="connsiteX4" fmla="*/ 350082 w 764420"/>
                  <a:gd name="connsiteY4" fmla="*/ 47625 h 1259681"/>
                  <a:gd name="connsiteX5" fmla="*/ 190539 w 764420"/>
                  <a:gd name="connsiteY5" fmla="*/ 1071562 h 1259681"/>
                  <a:gd name="connsiteX6" fmla="*/ 111957 w 764420"/>
                  <a:gd name="connsiteY6" fmla="*/ 1100137 h 1259681"/>
                  <a:gd name="connsiteX7" fmla="*/ 764420 w 76442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2960" h="1259681">
                    <a:moveTo>
                      <a:pt x="782960" y="1259681"/>
                    </a:moveTo>
                    <a:cubicBezTo>
                      <a:pt x="763116" y="1101724"/>
                      <a:pt x="764703" y="967582"/>
                      <a:pt x="759147" y="828675"/>
                    </a:cubicBezTo>
                    <a:lnTo>
                      <a:pt x="690091" y="857250"/>
                    </a:lnTo>
                    <a:cubicBezTo>
                      <a:pt x="435298" y="504825"/>
                      <a:pt x="449585" y="135732"/>
                      <a:pt x="561504" y="0"/>
                    </a:cubicBezTo>
                    <a:lnTo>
                      <a:pt x="368622" y="47625"/>
                    </a:lnTo>
                    <a:cubicBezTo>
                      <a:pt x="-122710" y="146050"/>
                      <a:pt x="-66352" y="699294"/>
                      <a:pt x="209079" y="1071562"/>
                    </a:cubicBezTo>
                    <a:lnTo>
                      <a:pt x="130497" y="1100137"/>
                    </a:lnTo>
                    <a:cubicBezTo>
                      <a:pt x="307504" y="1177130"/>
                      <a:pt x="536897" y="1232693"/>
                      <a:pt x="782960" y="12596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3879056" y="2660991"/>
                <a:ext cx="1769269" cy="984703"/>
              </a:xfrm>
              <a:custGeom>
                <a:avLst/>
                <a:gdLst>
                  <a:gd name="connsiteX0" fmla="*/ 0 w 1769269"/>
                  <a:gd name="connsiteY0" fmla="*/ 228600 h 971550"/>
                  <a:gd name="connsiteX1" fmla="*/ 531019 w 1769269"/>
                  <a:gd name="connsiteY1" fmla="*/ 0 h 971550"/>
                  <a:gd name="connsiteX2" fmla="*/ 1769269 w 1769269"/>
                  <a:gd name="connsiteY2" fmla="*/ 766762 h 971550"/>
                  <a:gd name="connsiteX3" fmla="*/ 1278732 w 1769269"/>
                  <a:gd name="connsiteY3" fmla="*/ 971550 h 971550"/>
                  <a:gd name="connsiteX4" fmla="*/ 0 w 1769269"/>
                  <a:gd name="connsiteY4" fmla="*/ 228600 h 971550"/>
                  <a:gd name="connsiteX0" fmla="*/ 0 w 1769269"/>
                  <a:gd name="connsiteY0" fmla="*/ 244264 h 987214"/>
                  <a:gd name="connsiteX1" fmla="*/ 531019 w 1769269"/>
                  <a:gd name="connsiteY1" fmla="*/ 15664 h 987214"/>
                  <a:gd name="connsiteX2" fmla="*/ 1769269 w 1769269"/>
                  <a:gd name="connsiteY2" fmla="*/ 782426 h 987214"/>
                  <a:gd name="connsiteX3" fmla="*/ 1278732 w 1769269"/>
                  <a:gd name="connsiteY3" fmla="*/ 987214 h 987214"/>
                  <a:gd name="connsiteX4" fmla="*/ 0 w 1769269"/>
                  <a:gd name="connsiteY4" fmla="*/ 244264 h 987214"/>
                  <a:gd name="connsiteX0" fmla="*/ 0 w 1769269"/>
                  <a:gd name="connsiteY0" fmla="*/ 244264 h 987214"/>
                  <a:gd name="connsiteX1" fmla="*/ 531019 w 1769269"/>
                  <a:gd name="connsiteY1" fmla="*/ 15664 h 987214"/>
                  <a:gd name="connsiteX2" fmla="*/ 1769269 w 1769269"/>
                  <a:gd name="connsiteY2" fmla="*/ 782426 h 987214"/>
                  <a:gd name="connsiteX3" fmla="*/ 1278732 w 1769269"/>
                  <a:gd name="connsiteY3" fmla="*/ 987214 h 987214"/>
                  <a:gd name="connsiteX4" fmla="*/ 0 w 1769269"/>
                  <a:gd name="connsiteY4" fmla="*/ 244264 h 987214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269" h="984703">
                    <a:moveTo>
                      <a:pt x="0" y="241753"/>
                    </a:moveTo>
                    <a:cubicBezTo>
                      <a:pt x="138906" y="172696"/>
                      <a:pt x="365920" y="67922"/>
                      <a:pt x="531019" y="13153"/>
                    </a:cubicBezTo>
                    <a:cubicBezTo>
                      <a:pt x="1153318" y="-97973"/>
                      <a:pt x="1647032" y="524328"/>
                      <a:pt x="1769269" y="779915"/>
                    </a:cubicBezTo>
                    <a:lnTo>
                      <a:pt x="1278732" y="984703"/>
                    </a:lnTo>
                    <a:cubicBezTo>
                      <a:pt x="1119188" y="622753"/>
                      <a:pt x="538163" y="56016"/>
                      <a:pt x="0" y="2417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 130"/>
              <p:cNvSpPr/>
              <p:nvPr/>
            </p:nvSpPr>
            <p:spPr>
              <a:xfrm>
                <a:off x="5048250" y="3248025"/>
                <a:ext cx="702469" cy="1173956"/>
              </a:xfrm>
              <a:custGeom>
                <a:avLst/>
                <a:gdLst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178594 w 726698"/>
                  <a:gd name="connsiteY0" fmla="*/ 0 h 1173956"/>
                  <a:gd name="connsiteX1" fmla="*/ 0 w 726698"/>
                  <a:gd name="connsiteY1" fmla="*/ 452438 h 1173956"/>
                  <a:gd name="connsiteX2" fmla="*/ 114300 w 726698"/>
                  <a:gd name="connsiteY2" fmla="*/ 397669 h 1173956"/>
                  <a:gd name="connsiteX3" fmla="*/ 2381 w 726698"/>
                  <a:gd name="connsiteY3" fmla="*/ 1173956 h 1173956"/>
                  <a:gd name="connsiteX4" fmla="*/ 595313 w 726698"/>
                  <a:gd name="connsiteY4" fmla="*/ 188119 h 1173956"/>
                  <a:gd name="connsiteX5" fmla="*/ 702469 w 726698"/>
                  <a:gd name="connsiteY5" fmla="*/ 138113 h 1173956"/>
                  <a:gd name="connsiteX6" fmla="*/ 178594 w 726698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2469" h="1173956">
                    <a:moveTo>
                      <a:pt x="178594" y="0"/>
                    </a:moveTo>
                    <a:lnTo>
                      <a:pt x="0" y="452438"/>
                    </a:lnTo>
                    <a:lnTo>
                      <a:pt x="114300" y="397669"/>
                    </a:lnTo>
                    <a:cubicBezTo>
                      <a:pt x="262732" y="739775"/>
                      <a:pt x="268287" y="1000919"/>
                      <a:pt x="2381" y="1173956"/>
                    </a:cubicBezTo>
                    <a:cubicBezTo>
                      <a:pt x="356392" y="1023936"/>
                      <a:pt x="915194" y="914399"/>
                      <a:pt x="595313" y="188119"/>
                    </a:cubicBezTo>
                    <a:lnTo>
                      <a:pt x="702469" y="138113"/>
                    </a:lnTo>
                    <a:lnTo>
                      <a:pt x="1785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7854618" y="5280141"/>
              <a:ext cx="973470" cy="883389"/>
              <a:chOff x="7100888" y="5069681"/>
              <a:chExt cx="797718" cy="723900"/>
            </a:xfr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50000">
                  <a:schemeClr val="bg2">
                    <a:lumMod val="20000"/>
                    <a:lumOff val="80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5400000" scaled="0"/>
            </a:gradFill>
          </p:grpSpPr>
          <p:sp>
            <p:nvSpPr>
              <p:cNvPr id="125" name="Freeform 124"/>
              <p:cNvSpPr/>
              <p:nvPr/>
            </p:nvSpPr>
            <p:spPr>
              <a:xfrm>
                <a:off x="7100888" y="5243513"/>
                <a:ext cx="547687" cy="550068"/>
              </a:xfrm>
              <a:custGeom>
                <a:avLst/>
                <a:gdLst>
                  <a:gd name="connsiteX0" fmla="*/ 0 w 547687"/>
                  <a:gd name="connsiteY0" fmla="*/ 0 h 550068"/>
                  <a:gd name="connsiteX1" fmla="*/ 295275 w 547687"/>
                  <a:gd name="connsiteY1" fmla="*/ 7143 h 550068"/>
                  <a:gd name="connsiteX2" fmla="*/ 404812 w 547687"/>
                  <a:gd name="connsiteY2" fmla="*/ 138112 h 550068"/>
                  <a:gd name="connsiteX3" fmla="*/ 547687 w 547687"/>
                  <a:gd name="connsiteY3" fmla="*/ 340518 h 550068"/>
                  <a:gd name="connsiteX4" fmla="*/ 397668 w 547687"/>
                  <a:gd name="connsiteY4" fmla="*/ 550068 h 550068"/>
                  <a:gd name="connsiteX5" fmla="*/ 0 w 547687"/>
                  <a:gd name="connsiteY5" fmla="*/ 373856 h 550068"/>
                  <a:gd name="connsiteX6" fmla="*/ 0 w 547687"/>
                  <a:gd name="connsiteY6" fmla="*/ 0 h 550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687" h="550068">
                    <a:moveTo>
                      <a:pt x="0" y="0"/>
                    </a:moveTo>
                    <a:lnTo>
                      <a:pt x="295275" y="7143"/>
                    </a:lnTo>
                    <a:lnTo>
                      <a:pt x="404812" y="138112"/>
                    </a:lnTo>
                    <a:lnTo>
                      <a:pt x="547687" y="340518"/>
                    </a:lnTo>
                    <a:lnTo>
                      <a:pt x="397668" y="550068"/>
                    </a:lnTo>
                    <a:lnTo>
                      <a:pt x="0" y="373856"/>
                    </a:lnTo>
                    <a:cubicBezTo>
                      <a:pt x="794" y="249237"/>
                      <a:pt x="1587" y="12461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125"/>
              <p:cNvSpPr/>
              <p:nvPr/>
            </p:nvSpPr>
            <p:spPr>
              <a:xfrm>
                <a:off x="7496175" y="5205412"/>
                <a:ext cx="402431" cy="585788"/>
              </a:xfrm>
              <a:custGeom>
                <a:avLst/>
                <a:gdLst>
                  <a:gd name="connsiteX0" fmla="*/ 200025 w 402431"/>
                  <a:gd name="connsiteY0" fmla="*/ 23812 h 545306"/>
                  <a:gd name="connsiteX1" fmla="*/ 402431 w 402431"/>
                  <a:gd name="connsiteY1" fmla="*/ 0 h 545306"/>
                  <a:gd name="connsiteX2" fmla="*/ 402431 w 402431"/>
                  <a:gd name="connsiteY2" fmla="*/ 371475 h 545306"/>
                  <a:gd name="connsiteX3" fmla="*/ 0 w 402431"/>
                  <a:gd name="connsiteY3" fmla="*/ 545306 h 545306"/>
                  <a:gd name="connsiteX4" fmla="*/ 2381 w 402431"/>
                  <a:gd name="connsiteY4" fmla="*/ 114300 h 545306"/>
                  <a:gd name="connsiteX5" fmla="*/ 200025 w 402431"/>
                  <a:gd name="connsiteY5" fmla="*/ 23812 h 545306"/>
                  <a:gd name="connsiteX0" fmla="*/ 292894 w 402431"/>
                  <a:gd name="connsiteY0" fmla="*/ 0 h 585788"/>
                  <a:gd name="connsiteX1" fmla="*/ 402431 w 402431"/>
                  <a:gd name="connsiteY1" fmla="*/ 40482 h 585788"/>
                  <a:gd name="connsiteX2" fmla="*/ 402431 w 402431"/>
                  <a:gd name="connsiteY2" fmla="*/ 411957 h 585788"/>
                  <a:gd name="connsiteX3" fmla="*/ 0 w 402431"/>
                  <a:gd name="connsiteY3" fmla="*/ 585788 h 585788"/>
                  <a:gd name="connsiteX4" fmla="*/ 2381 w 402431"/>
                  <a:gd name="connsiteY4" fmla="*/ 154782 h 585788"/>
                  <a:gd name="connsiteX5" fmla="*/ 292894 w 402431"/>
                  <a:gd name="connsiteY5" fmla="*/ 0 h 58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2431" h="585788">
                    <a:moveTo>
                      <a:pt x="292894" y="0"/>
                    </a:moveTo>
                    <a:lnTo>
                      <a:pt x="402431" y="40482"/>
                    </a:lnTo>
                    <a:lnTo>
                      <a:pt x="402431" y="411957"/>
                    </a:lnTo>
                    <a:lnTo>
                      <a:pt x="0" y="585788"/>
                    </a:lnTo>
                    <a:cubicBezTo>
                      <a:pt x="794" y="442119"/>
                      <a:pt x="1587" y="298451"/>
                      <a:pt x="2381" y="154782"/>
                    </a:cubicBezTo>
                    <a:lnTo>
                      <a:pt x="2928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7103269" y="5069681"/>
                <a:ext cx="795337" cy="352425"/>
              </a:xfrm>
              <a:custGeom>
                <a:avLst/>
                <a:gdLst>
                  <a:gd name="connsiteX0" fmla="*/ 795337 w 795337"/>
                  <a:gd name="connsiteY0" fmla="*/ 176213 h 352425"/>
                  <a:gd name="connsiteX1" fmla="*/ 392906 w 795337"/>
                  <a:gd name="connsiteY1" fmla="*/ 352425 h 352425"/>
                  <a:gd name="connsiteX2" fmla="*/ 0 w 795337"/>
                  <a:gd name="connsiteY2" fmla="*/ 176213 h 352425"/>
                  <a:gd name="connsiteX3" fmla="*/ 395287 w 795337"/>
                  <a:gd name="connsiteY3" fmla="*/ 0 h 352425"/>
                  <a:gd name="connsiteX4" fmla="*/ 795337 w 795337"/>
                  <a:gd name="connsiteY4" fmla="*/ 176213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337" h="352425">
                    <a:moveTo>
                      <a:pt x="795337" y="176213"/>
                    </a:moveTo>
                    <a:lnTo>
                      <a:pt x="392906" y="352425"/>
                    </a:lnTo>
                    <a:lnTo>
                      <a:pt x="0" y="176213"/>
                    </a:lnTo>
                    <a:lnTo>
                      <a:pt x="395287" y="0"/>
                    </a:lnTo>
                    <a:lnTo>
                      <a:pt x="795337" y="176213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Freeform 104"/>
            <p:cNvSpPr/>
            <p:nvPr/>
          </p:nvSpPr>
          <p:spPr>
            <a:xfrm>
              <a:off x="8095805" y="5718930"/>
              <a:ext cx="241189" cy="435883"/>
            </a:xfrm>
            <a:custGeom>
              <a:avLst/>
              <a:gdLst>
                <a:gd name="connsiteX0" fmla="*/ 178594 w 195587"/>
                <a:gd name="connsiteY0" fmla="*/ 0 h 364332"/>
                <a:gd name="connsiteX1" fmla="*/ 9525 w 195587"/>
                <a:gd name="connsiteY1" fmla="*/ 33338 h 364332"/>
                <a:gd name="connsiteX2" fmla="*/ 0 w 195587"/>
                <a:gd name="connsiteY2" fmla="*/ 180975 h 364332"/>
                <a:gd name="connsiteX3" fmla="*/ 195263 w 195587"/>
                <a:gd name="connsiteY3" fmla="*/ 364332 h 364332"/>
                <a:gd name="connsiteX4" fmla="*/ 178594 w 195587"/>
                <a:gd name="connsiteY4" fmla="*/ 0 h 364332"/>
                <a:gd name="connsiteX0" fmla="*/ 197644 w 205341"/>
                <a:gd name="connsiteY0" fmla="*/ 0 h 357188"/>
                <a:gd name="connsiteX1" fmla="*/ 9525 w 205341"/>
                <a:gd name="connsiteY1" fmla="*/ 26194 h 357188"/>
                <a:gd name="connsiteX2" fmla="*/ 0 w 205341"/>
                <a:gd name="connsiteY2" fmla="*/ 173831 h 357188"/>
                <a:gd name="connsiteX3" fmla="*/ 195263 w 205341"/>
                <a:gd name="connsiteY3" fmla="*/ 357188 h 357188"/>
                <a:gd name="connsiteX4" fmla="*/ 197644 w 205341"/>
                <a:gd name="connsiteY4" fmla="*/ 0 h 357188"/>
                <a:gd name="connsiteX0" fmla="*/ 197644 w 197644"/>
                <a:gd name="connsiteY0" fmla="*/ 0 h 357188"/>
                <a:gd name="connsiteX1" fmla="*/ 9525 w 197644"/>
                <a:gd name="connsiteY1" fmla="*/ 26194 h 357188"/>
                <a:gd name="connsiteX2" fmla="*/ 0 w 197644"/>
                <a:gd name="connsiteY2" fmla="*/ 173831 h 357188"/>
                <a:gd name="connsiteX3" fmla="*/ 195263 w 197644"/>
                <a:gd name="connsiteY3" fmla="*/ 357188 h 357188"/>
                <a:gd name="connsiteX4" fmla="*/ 197644 w 197644"/>
                <a:gd name="connsiteY4" fmla="*/ 0 h 357188"/>
                <a:gd name="connsiteX0" fmla="*/ 197644 w 197644"/>
                <a:gd name="connsiteY0" fmla="*/ 0 h 357188"/>
                <a:gd name="connsiteX1" fmla="*/ 9525 w 197644"/>
                <a:gd name="connsiteY1" fmla="*/ 26194 h 357188"/>
                <a:gd name="connsiteX2" fmla="*/ 0 w 197644"/>
                <a:gd name="connsiteY2" fmla="*/ 173831 h 357188"/>
                <a:gd name="connsiteX3" fmla="*/ 195263 w 197644"/>
                <a:gd name="connsiteY3" fmla="*/ 357188 h 357188"/>
                <a:gd name="connsiteX4" fmla="*/ 197644 w 197644"/>
                <a:gd name="connsiteY4" fmla="*/ 0 h 35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44" h="357188">
                  <a:moveTo>
                    <a:pt x="197644" y="0"/>
                  </a:moveTo>
                  <a:lnTo>
                    <a:pt x="9525" y="26194"/>
                  </a:lnTo>
                  <a:lnTo>
                    <a:pt x="0" y="173831"/>
                  </a:lnTo>
                  <a:lnTo>
                    <a:pt x="195263" y="357188"/>
                  </a:lnTo>
                  <a:cubicBezTo>
                    <a:pt x="191294" y="246063"/>
                    <a:pt x="192088" y="125414"/>
                    <a:pt x="19764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  <a:alpha val="31000"/>
                  </a:schemeClr>
                </a:gs>
              </a:gsLst>
              <a:lin ang="10800000" scaled="1"/>
              <a:tileRect/>
            </a:gradFill>
            <a:ln w="0">
              <a:gradFill flip="none" rotWithShape="1">
                <a:gsLst>
                  <a:gs pos="0">
                    <a:schemeClr val="accent4">
                      <a:lumMod val="90000"/>
                    </a:schemeClr>
                  </a:gs>
                  <a:gs pos="63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7863334" y="5509706"/>
              <a:ext cx="267341" cy="432976"/>
            </a:xfrm>
            <a:custGeom>
              <a:avLst/>
              <a:gdLst>
                <a:gd name="connsiteX0" fmla="*/ 0 w 219075"/>
                <a:gd name="connsiteY0" fmla="*/ 0 h 354806"/>
                <a:gd name="connsiteX1" fmla="*/ 219075 w 219075"/>
                <a:gd name="connsiteY1" fmla="*/ 235744 h 354806"/>
                <a:gd name="connsiteX2" fmla="*/ 214313 w 219075"/>
                <a:gd name="connsiteY2" fmla="*/ 316706 h 354806"/>
                <a:gd name="connsiteX3" fmla="*/ 0 w 219075"/>
                <a:gd name="connsiteY3" fmla="*/ 354806 h 354806"/>
                <a:gd name="connsiteX4" fmla="*/ 0 w 219075"/>
                <a:gd name="connsiteY4" fmla="*/ 0 h 35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354806">
                  <a:moveTo>
                    <a:pt x="0" y="0"/>
                  </a:moveTo>
                  <a:lnTo>
                    <a:pt x="219075" y="235744"/>
                  </a:lnTo>
                  <a:lnTo>
                    <a:pt x="214313" y="316706"/>
                  </a:lnTo>
                  <a:lnTo>
                    <a:pt x="0" y="35480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  <a:alpha val="31000"/>
                  </a:schemeClr>
                </a:gs>
              </a:gsLst>
              <a:lin ang="10800000" scaled="1"/>
              <a:tileRect/>
            </a:gradFill>
            <a:ln w="0">
              <a:gradFill flip="none" rotWithShape="1">
                <a:gsLst>
                  <a:gs pos="0">
                    <a:schemeClr val="accent4">
                      <a:lumMod val="90000"/>
                    </a:schemeClr>
                  </a:gs>
                  <a:gs pos="63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8572370" y="5768329"/>
              <a:ext cx="215036" cy="174353"/>
            </a:xfrm>
            <a:custGeom>
              <a:avLst/>
              <a:gdLst>
                <a:gd name="connsiteX0" fmla="*/ 0 w 176213"/>
                <a:gd name="connsiteY0" fmla="*/ 76200 h 142875"/>
                <a:gd name="connsiteX1" fmla="*/ 2382 w 176213"/>
                <a:gd name="connsiteY1" fmla="*/ 142875 h 142875"/>
                <a:gd name="connsiteX2" fmla="*/ 173832 w 176213"/>
                <a:gd name="connsiteY2" fmla="*/ 66675 h 142875"/>
                <a:gd name="connsiteX3" fmla="*/ 176213 w 176213"/>
                <a:gd name="connsiteY3" fmla="*/ 0 h 142875"/>
                <a:gd name="connsiteX4" fmla="*/ 0 w 176213"/>
                <a:gd name="connsiteY4" fmla="*/ 7620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13" h="142875">
                  <a:moveTo>
                    <a:pt x="0" y="76200"/>
                  </a:moveTo>
                  <a:lnTo>
                    <a:pt x="2382" y="142875"/>
                  </a:lnTo>
                  <a:lnTo>
                    <a:pt x="173832" y="66675"/>
                  </a:lnTo>
                  <a:cubicBezTo>
                    <a:pt x="174626" y="44450"/>
                    <a:pt x="175419" y="22225"/>
                    <a:pt x="176213" y="0"/>
                  </a:cubicBezTo>
                  <a:lnTo>
                    <a:pt x="0" y="762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1997806" y="2944786"/>
              <a:ext cx="988001" cy="554055"/>
              <a:chOff x="1711325" y="2193925"/>
              <a:chExt cx="809625" cy="454025"/>
            </a:xfrm>
          </p:grpSpPr>
          <p:sp>
            <p:nvSpPr>
              <p:cNvPr id="122" name="Freeform 121"/>
              <p:cNvSpPr/>
              <p:nvPr/>
            </p:nvSpPr>
            <p:spPr>
              <a:xfrm>
                <a:off x="1714500" y="2355850"/>
                <a:ext cx="498475" cy="292100"/>
              </a:xfrm>
              <a:custGeom>
                <a:avLst/>
                <a:gdLst>
                  <a:gd name="connsiteX0" fmla="*/ 0 w 498475"/>
                  <a:gd name="connsiteY0" fmla="*/ 12700 h 292100"/>
                  <a:gd name="connsiteX1" fmla="*/ 3175 w 498475"/>
                  <a:gd name="connsiteY1" fmla="*/ 117475 h 292100"/>
                  <a:gd name="connsiteX2" fmla="*/ 400050 w 498475"/>
                  <a:gd name="connsiteY2" fmla="*/ 292100 h 292100"/>
                  <a:gd name="connsiteX3" fmla="*/ 498475 w 498475"/>
                  <a:gd name="connsiteY3" fmla="*/ 203200 h 292100"/>
                  <a:gd name="connsiteX4" fmla="*/ 412750 w 498475"/>
                  <a:gd name="connsiteY4" fmla="*/ 130175 h 292100"/>
                  <a:gd name="connsiteX5" fmla="*/ 130175 w 498475"/>
                  <a:gd name="connsiteY5" fmla="*/ 0 h 292100"/>
                  <a:gd name="connsiteX6" fmla="*/ 0 w 498475"/>
                  <a:gd name="connsiteY6" fmla="*/ 127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475" h="292100">
                    <a:moveTo>
                      <a:pt x="0" y="12700"/>
                    </a:moveTo>
                    <a:cubicBezTo>
                      <a:pt x="1058" y="47625"/>
                      <a:pt x="2117" y="82550"/>
                      <a:pt x="3175" y="117475"/>
                    </a:cubicBezTo>
                    <a:lnTo>
                      <a:pt x="400050" y="292100"/>
                    </a:lnTo>
                    <a:lnTo>
                      <a:pt x="498475" y="203200"/>
                    </a:lnTo>
                    <a:lnTo>
                      <a:pt x="412750" y="130175"/>
                    </a:lnTo>
                    <a:lnTo>
                      <a:pt x="130175" y="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2112169" y="2374106"/>
                <a:ext cx="407194" cy="273844"/>
              </a:xfrm>
              <a:custGeom>
                <a:avLst/>
                <a:gdLst>
                  <a:gd name="connsiteX0" fmla="*/ 407194 w 407194"/>
                  <a:gd name="connsiteY0" fmla="*/ 0 h 273844"/>
                  <a:gd name="connsiteX1" fmla="*/ 402431 w 407194"/>
                  <a:gd name="connsiteY1" fmla="*/ 97632 h 273844"/>
                  <a:gd name="connsiteX2" fmla="*/ 0 w 407194"/>
                  <a:gd name="connsiteY2" fmla="*/ 273844 h 273844"/>
                  <a:gd name="connsiteX3" fmla="*/ 2381 w 407194"/>
                  <a:gd name="connsiteY3" fmla="*/ 147638 h 273844"/>
                  <a:gd name="connsiteX4" fmla="*/ 102394 w 407194"/>
                  <a:gd name="connsiteY4" fmla="*/ 47625 h 273844"/>
                  <a:gd name="connsiteX5" fmla="*/ 407194 w 407194"/>
                  <a:gd name="connsiteY5" fmla="*/ 0 h 27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194" h="273844">
                    <a:moveTo>
                      <a:pt x="407194" y="0"/>
                    </a:moveTo>
                    <a:lnTo>
                      <a:pt x="402431" y="97632"/>
                    </a:lnTo>
                    <a:lnTo>
                      <a:pt x="0" y="273844"/>
                    </a:lnTo>
                    <a:cubicBezTo>
                      <a:pt x="794" y="231775"/>
                      <a:pt x="1587" y="189707"/>
                      <a:pt x="2381" y="147638"/>
                    </a:cubicBezTo>
                    <a:lnTo>
                      <a:pt x="102394" y="47625"/>
                    </a:lnTo>
                    <a:lnTo>
                      <a:pt x="407194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1711325" y="2193925"/>
                <a:ext cx="809625" cy="358775"/>
              </a:xfrm>
              <a:custGeom>
                <a:avLst/>
                <a:gdLst>
                  <a:gd name="connsiteX0" fmla="*/ 403225 w 809625"/>
                  <a:gd name="connsiteY0" fmla="*/ 0 h 358775"/>
                  <a:gd name="connsiteX1" fmla="*/ 809625 w 809625"/>
                  <a:gd name="connsiteY1" fmla="*/ 180975 h 358775"/>
                  <a:gd name="connsiteX2" fmla="*/ 403225 w 809625"/>
                  <a:gd name="connsiteY2" fmla="*/ 358775 h 358775"/>
                  <a:gd name="connsiteX3" fmla="*/ 0 w 809625"/>
                  <a:gd name="connsiteY3" fmla="*/ 177800 h 358775"/>
                  <a:gd name="connsiteX4" fmla="*/ 403225 w 809625"/>
                  <a:gd name="connsiteY4" fmla="*/ 0 h 35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625" h="358775">
                    <a:moveTo>
                      <a:pt x="403225" y="0"/>
                    </a:moveTo>
                    <a:lnTo>
                      <a:pt x="809625" y="180975"/>
                    </a:lnTo>
                    <a:lnTo>
                      <a:pt x="403225" y="358775"/>
                    </a:lnTo>
                    <a:lnTo>
                      <a:pt x="0" y="177800"/>
                    </a:lnTo>
                    <a:lnTo>
                      <a:pt x="40322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Freeform 108"/>
            <p:cNvSpPr/>
            <p:nvPr/>
          </p:nvSpPr>
          <p:spPr>
            <a:xfrm>
              <a:off x="5311000" y="2766552"/>
              <a:ext cx="1185601" cy="2216221"/>
            </a:xfrm>
            <a:custGeom>
              <a:avLst/>
              <a:gdLst>
                <a:gd name="connsiteX0" fmla="*/ 971550 w 971550"/>
                <a:gd name="connsiteY0" fmla="*/ 0 h 1816100"/>
                <a:gd name="connsiteX1" fmla="*/ 3175 w 971550"/>
                <a:gd name="connsiteY1" fmla="*/ 422275 h 1816100"/>
                <a:gd name="connsiteX2" fmla="*/ 0 w 971550"/>
                <a:gd name="connsiteY2" fmla="*/ 1816100 h 1816100"/>
                <a:gd name="connsiteX3" fmla="*/ 971550 w 971550"/>
                <a:gd name="connsiteY3" fmla="*/ 1390650 h 1816100"/>
                <a:gd name="connsiteX4" fmla="*/ 971550 w 971550"/>
                <a:gd name="connsiteY4" fmla="*/ 0 h 181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1550" h="1816100">
                  <a:moveTo>
                    <a:pt x="971550" y="0"/>
                  </a:moveTo>
                  <a:lnTo>
                    <a:pt x="3175" y="422275"/>
                  </a:lnTo>
                  <a:cubicBezTo>
                    <a:pt x="2117" y="886883"/>
                    <a:pt x="1058" y="1351492"/>
                    <a:pt x="0" y="1816100"/>
                  </a:cubicBezTo>
                  <a:lnTo>
                    <a:pt x="971550" y="1390650"/>
                  </a:lnTo>
                  <a:lnTo>
                    <a:pt x="97155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20000"/>
                    <a:lumOff val="80000"/>
                    <a:alpha val="31000"/>
                  </a:schemeClr>
                </a:gs>
                <a:gs pos="63000">
                  <a:schemeClr val="accent3">
                    <a:lumMod val="20000"/>
                    <a:lumOff val="80000"/>
                    <a:alpha val="41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</a:gradFill>
            <a:ln w="0">
              <a:gradFill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4">
                      <a:lumMod val="5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3187767" y="1809548"/>
              <a:ext cx="3312708" cy="1472314"/>
            </a:xfrm>
            <a:custGeom>
              <a:avLst/>
              <a:gdLst>
                <a:gd name="connsiteX0" fmla="*/ 1743075 w 2714625"/>
                <a:gd name="connsiteY0" fmla="*/ 1206500 h 1206500"/>
                <a:gd name="connsiteX1" fmla="*/ 2714625 w 2714625"/>
                <a:gd name="connsiteY1" fmla="*/ 784225 h 1206500"/>
                <a:gd name="connsiteX2" fmla="*/ 974725 w 2714625"/>
                <a:gd name="connsiteY2" fmla="*/ 0 h 1206500"/>
                <a:gd name="connsiteX3" fmla="*/ 0 w 2714625"/>
                <a:gd name="connsiteY3" fmla="*/ 431800 h 1206500"/>
                <a:gd name="connsiteX4" fmla="*/ 1743075 w 2714625"/>
                <a:gd name="connsiteY4" fmla="*/ 1206500 h 120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625" h="1206500">
                  <a:moveTo>
                    <a:pt x="1743075" y="1206500"/>
                  </a:moveTo>
                  <a:lnTo>
                    <a:pt x="2714625" y="784225"/>
                  </a:lnTo>
                  <a:lnTo>
                    <a:pt x="974725" y="0"/>
                  </a:lnTo>
                  <a:lnTo>
                    <a:pt x="0" y="431800"/>
                  </a:lnTo>
                  <a:lnTo>
                    <a:pt x="1743075" y="120650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20000"/>
                    <a:lumOff val="80000"/>
                    <a:alpha val="31000"/>
                  </a:schemeClr>
                </a:gs>
                <a:gs pos="63000">
                  <a:schemeClr val="accent3">
                    <a:lumMod val="20000"/>
                    <a:lumOff val="80000"/>
                    <a:alpha val="29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</a:gradFill>
            <a:ln w="0">
              <a:gradFill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4440207" y="1954482"/>
              <a:ext cx="886282" cy="690920"/>
              <a:chOff x="3417732" y="2660991"/>
              <a:chExt cx="2332987" cy="1818727"/>
            </a:xfr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50000">
                  <a:schemeClr val="bg2">
                    <a:lumMod val="20000"/>
                    <a:lumOff val="80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5400000" scaled="0"/>
            </a:gradFill>
          </p:grpSpPr>
          <p:sp>
            <p:nvSpPr>
              <p:cNvPr id="118" name="Freeform 117"/>
              <p:cNvSpPr/>
              <p:nvPr/>
            </p:nvSpPr>
            <p:spPr>
              <a:xfrm>
                <a:off x="3417732" y="3758331"/>
                <a:ext cx="1797208" cy="721387"/>
              </a:xfrm>
              <a:custGeom>
                <a:avLst/>
                <a:gdLst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1018706"/>
                  <a:gd name="connsiteX1" fmla="*/ 478631 w 2455069"/>
                  <a:gd name="connsiteY1" fmla="*/ 0 h 1018706"/>
                  <a:gd name="connsiteX2" fmla="*/ 2081212 w 2455069"/>
                  <a:gd name="connsiteY2" fmla="*/ 704850 h 1018706"/>
                  <a:gd name="connsiteX3" fmla="*/ 2455069 w 2455069"/>
                  <a:gd name="connsiteY3" fmla="*/ 816769 h 1018706"/>
                  <a:gd name="connsiteX4" fmla="*/ 1745456 w 2455069"/>
                  <a:gd name="connsiteY4" fmla="*/ 983457 h 1018706"/>
                  <a:gd name="connsiteX5" fmla="*/ 0 w 2455069"/>
                  <a:gd name="connsiteY5" fmla="*/ 214313 h 1018706"/>
                  <a:gd name="connsiteX0" fmla="*/ 0 w 2455069"/>
                  <a:gd name="connsiteY0" fmla="*/ 214313 h 1038808"/>
                  <a:gd name="connsiteX1" fmla="*/ 478631 w 2455069"/>
                  <a:gd name="connsiteY1" fmla="*/ 0 h 1038808"/>
                  <a:gd name="connsiteX2" fmla="*/ 2081212 w 2455069"/>
                  <a:gd name="connsiteY2" fmla="*/ 704850 h 1038808"/>
                  <a:gd name="connsiteX3" fmla="*/ 2455069 w 2455069"/>
                  <a:gd name="connsiteY3" fmla="*/ 816769 h 1038808"/>
                  <a:gd name="connsiteX4" fmla="*/ 1745456 w 2455069"/>
                  <a:gd name="connsiteY4" fmla="*/ 983457 h 1038808"/>
                  <a:gd name="connsiteX5" fmla="*/ 0 w 2455069"/>
                  <a:gd name="connsiteY5" fmla="*/ 214313 h 1038808"/>
                  <a:gd name="connsiteX0" fmla="*/ 0 w 2455069"/>
                  <a:gd name="connsiteY0" fmla="*/ 214313 h 1038808"/>
                  <a:gd name="connsiteX1" fmla="*/ 478631 w 2455069"/>
                  <a:gd name="connsiteY1" fmla="*/ 0 h 1038808"/>
                  <a:gd name="connsiteX2" fmla="*/ 2081212 w 2455069"/>
                  <a:gd name="connsiteY2" fmla="*/ 704850 h 1038808"/>
                  <a:gd name="connsiteX3" fmla="*/ 2455069 w 2455069"/>
                  <a:gd name="connsiteY3" fmla="*/ 816769 h 1038808"/>
                  <a:gd name="connsiteX4" fmla="*/ 1745456 w 2455069"/>
                  <a:gd name="connsiteY4" fmla="*/ 983457 h 1038808"/>
                  <a:gd name="connsiteX5" fmla="*/ 0 w 2455069"/>
                  <a:gd name="connsiteY5" fmla="*/ 214313 h 1038808"/>
                  <a:gd name="connsiteX0" fmla="*/ 0 w 2455069"/>
                  <a:gd name="connsiteY0" fmla="*/ 214313 h 1038808"/>
                  <a:gd name="connsiteX1" fmla="*/ 478631 w 2455069"/>
                  <a:gd name="connsiteY1" fmla="*/ 0 h 1038808"/>
                  <a:gd name="connsiteX2" fmla="*/ 1185659 w 2455069"/>
                  <a:gd name="connsiteY2" fmla="*/ 317421 h 1038808"/>
                  <a:gd name="connsiteX3" fmla="*/ 2081212 w 2455069"/>
                  <a:gd name="connsiteY3" fmla="*/ 704850 h 1038808"/>
                  <a:gd name="connsiteX4" fmla="*/ 2455069 w 2455069"/>
                  <a:gd name="connsiteY4" fmla="*/ 816769 h 1038808"/>
                  <a:gd name="connsiteX5" fmla="*/ 1745456 w 2455069"/>
                  <a:gd name="connsiteY5" fmla="*/ 983457 h 1038808"/>
                  <a:gd name="connsiteX6" fmla="*/ 0 w 2455069"/>
                  <a:gd name="connsiteY6" fmla="*/ 214313 h 1038808"/>
                  <a:gd name="connsiteX0" fmla="*/ 0 w 2455069"/>
                  <a:gd name="connsiteY0" fmla="*/ 214313 h 1038808"/>
                  <a:gd name="connsiteX1" fmla="*/ 478631 w 2455069"/>
                  <a:gd name="connsiteY1" fmla="*/ 0 h 1038808"/>
                  <a:gd name="connsiteX2" fmla="*/ 1185659 w 2455069"/>
                  <a:gd name="connsiteY2" fmla="*/ 317421 h 1038808"/>
                  <a:gd name="connsiteX3" fmla="*/ 2081212 w 2455069"/>
                  <a:gd name="connsiteY3" fmla="*/ 704850 h 1038808"/>
                  <a:gd name="connsiteX4" fmla="*/ 2455069 w 2455069"/>
                  <a:gd name="connsiteY4" fmla="*/ 816769 h 1038808"/>
                  <a:gd name="connsiteX5" fmla="*/ 1745456 w 2455069"/>
                  <a:gd name="connsiteY5" fmla="*/ 983457 h 1038808"/>
                  <a:gd name="connsiteX6" fmla="*/ 657862 w 2455069"/>
                  <a:gd name="connsiteY6" fmla="*/ 516303 h 1038808"/>
                  <a:gd name="connsiteX7" fmla="*/ 0 w 2455069"/>
                  <a:gd name="connsiteY7" fmla="*/ 214313 h 1038808"/>
                  <a:gd name="connsiteX0" fmla="*/ 0 w 2455069"/>
                  <a:gd name="connsiteY0" fmla="*/ 0 h 824495"/>
                  <a:gd name="connsiteX1" fmla="*/ 1185659 w 2455069"/>
                  <a:gd name="connsiteY1" fmla="*/ 103108 h 824495"/>
                  <a:gd name="connsiteX2" fmla="*/ 2081212 w 2455069"/>
                  <a:gd name="connsiteY2" fmla="*/ 490537 h 824495"/>
                  <a:gd name="connsiteX3" fmla="*/ 2455069 w 2455069"/>
                  <a:gd name="connsiteY3" fmla="*/ 602456 h 824495"/>
                  <a:gd name="connsiteX4" fmla="*/ 1745456 w 2455069"/>
                  <a:gd name="connsiteY4" fmla="*/ 769144 h 824495"/>
                  <a:gd name="connsiteX5" fmla="*/ 657862 w 2455069"/>
                  <a:gd name="connsiteY5" fmla="*/ 301990 h 824495"/>
                  <a:gd name="connsiteX6" fmla="*/ 0 w 2455069"/>
                  <a:gd name="connsiteY6" fmla="*/ 0 h 824495"/>
                  <a:gd name="connsiteX0" fmla="*/ 0 w 1797207"/>
                  <a:gd name="connsiteY0" fmla="*/ 198882 h 721387"/>
                  <a:gd name="connsiteX1" fmla="*/ 527797 w 1797207"/>
                  <a:gd name="connsiteY1" fmla="*/ 0 h 721387"/>
                  <a:gd name="connsiteX2" fmla="*/ 1423350 w 1797207"/>
                  <a:gd name="connsiteY2" fmla="*/ 387429 h 721387"/>
                  <a:gd name="connsiteX3" fmla="*/ 1797207 w 1797207"/>
                  <a:gd name="connsiteY3" fmla="*/ 499348 h 721387"/>
                  <a:gd name="connsiteX4" fmla="*/ 1087594 w 1797207"/>
                  <a:gd name="connsiteY4" fmla="*/ 666036 h 721387"/>
                  <a:gd name="connsiteX5" fmla="*/ 0 w 1797207"/>
                  <a:gd name="connsiteY5" fmla="*/ 198882 h 7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7207" h="721387">
                    <a:moveTo>
                      <a:pt x="0" y="198882"/>
                    </a:moveTo>
                    <a:lnTo>
                      <a:pt x="527797" y="0"/>
                    </a:lnTo>
                    <a:lnTo>
                      <a:pt x="1423350" y="387429"/>
                    </a:lnTo>
                    <a:cubicBezTo>
                      <a:pt x="1562257" y="446167"/>
                      <a:pt x="1655919" y="500141"/>
                      <a:pt x="1797207" y="499348"/>
                    </a:cubicBezTo>
                    <a:cubicBezTo>
                      <a:pt x="1698782" y="695405"/>
                      <a:pt x="1412238" y="789067"/>
                      <a:pt x="1087594" y="666036"/>
                    </a:cubicBezTo>
                    <a:lnTo>
                      <a:pt x="0" y="198882"/>
                    </a:ln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3624735" y="2819401"/>
                <a:ext cx="782962" cy="1259682"/>
              </a:xfrm>
              <a:custGeom>
                <a:avLst/>
                <a:gdLst>
                  <a:gd name="connsiteX0" fmla="*/ 652463 w 652463"/>
                  <a:gd name="connsiteY0" fmla="*/ 1259681 h 1259681"/>
                  <a:gd name="connsiteX1" fmla="*/ 628650 w 652463"/>
                  <a:gd name="connsiteY1" fmla="*/ 828675 h 1259681"/>
                  <a:gd name="connsiteX2" fmla="*/ 559594 w 652463"/>
                  <a:gd name="connsiteY2" fmla="*/ 857250 h 1259681"/>
                  <a:gd name="connsiteX3" fmla="*/ 431007 w 652463"/>
                  <a:gd name="connsiteY3" fmla="*/ 0 h 1259681"/>
                  <a:gd name="connsiteX4" fmla="*/ 238125 w 652463"/>
                  <a:gd name="connsiteY4" fmla="*/ 47625 h 1259681"/>
                  <a:gd name="connsiteX5" fmla="*/ 78582 w 652463"/>
                  <a:gd name="connsiteY5" fmla="*/ 1071562 h 1259681"/>
                  <a:gd name="connsiteX6" fmla="*/ 0 w 652463"/>
                  <a:gd name="connsiteY6" fmla="*/ 1100137 h 1259681"/>
                  <a:gd name="connsiteX7" fmla="*/ 652463 w 652463"/>
                  <a:gd name="connsiteY7" fmla="*/ 1259681 h 1259681"/>
                  <a:gd name="connsiteX0" fmla="*/ 652463 w 652463"/>
                  <a:gd name="connsiteY0" fmla="*/ 1259681 h 1259681"/>
                  <a:gd name="connsiteX1" fmla="*/ 628650 w 652463"/>
                  <a:gd name="connsiteY1" fmla="*/ 828675 h 1259681"/>
                  <a:gd name="connsiteX2" fmla="*/ 559594 w 652463"/>
                  <a:gd name="connsiteY2" fmla="*/ 857250 h 1259681"/>
                  <a:gd name="connsiteX3" fmla="*/ 431007 w 652463"/>
                  <a:gd name="connsiteY3" fmla="*/ 0 h 1259681"/>
                  <a:gd name="connsiteX4" fmla="*/ 238125 w 652463"/>
                  <a:gd name="connsiteY4" fmla="*/ 47625 h 1259681"/>
                  <a:gd name="connsiteX5" fmla="*/ 78582 w 652463"/>
                  <a:gd name="connsiteY5" fmla="*/ 1071562 h 1259681"/>
                  <a:gd name="connsiteX6" fmla="*/ 0 w 652463"/>
                  <a:gd name="connsiteY6" fmla="*/ 1100137 h 1259681"/>
                  <a:gd name="connsiteX7" fmla="*/ 652463 w 652463"/>
                  <a:gd name="connsiteY7" fmla="*/ 1259681 h 1259681"/>
                  <a:gd name="connsiteX0" fmla="*/ 764420 w 764420"/>
                  <a:gd name="connsiteY0" fmla="*/ 1259681 h 1259681"/>
                  <a:gd name="connsiteX1" fmla="*/ 740607 w 764420"/>
                  <a:gd name="connsiteY1" fmla="*/ 828675 h 1259681"/>
                  <a:gd name="connsiteX2" fmla="*/ 671551 w 764420"/>
                  <a:gd name="connsiteY2" fmla="*/ 857250 h 1259681"/>
                  <a:gd name="connsiteX3" fmla="*/ 542964 w 764420"/>
                  <a:gd name="connsiteY3" fmla="*/ 0 h 1259681"/>
                  <a:gd name="connsiteX4" fmla="*/ 350082 w 764420"/>
                  <a:gd name="connsiteY4" fmla="*/ 47625 h 1259681"/>
                  <a:gd name="connsiteX5" fmla="*/ 190539 w 764420"/>
                  <a:gd name="connsiteY5" fmla="*/ 1071562 h 1259681"/>
                  <a:gd name="connsiteX6" fmla="*/ 111957 w 764420"/>
                  <a:gd name="connsiteY6" fmla="*/ 1100137 h 1259681"/>
                  <a:gd name="connsiteX7" fmla="*/ 764420 w 76442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2960" h="1259681">
                    <a:moveTo>
                      <a:pt x="782960" y="1259681"/>
                    </a:moveTo>
                    <a:cubicBezTo>
                      <a:pt x="754747" y="1102591"/>
                      <a:pt x="744789" y="974222"/>
                      <a:pt x="759147" y="828675"/>
                    </a:cubicBezTo>
                    <a:lnTo>
                      <a:pt x="690091" y="857250"/>
                    </a:lnTo>
                    <a:cubicBezTo>
                      <a:pt x="435298" y="504825"/>
                      <a:pt x="449585" y="135732"/>
                      <a:pt x="561504" y="0"/>
                    </a:cubicBezTo>
                    <a:lnTo>
                      <a:pt x="368622" y="47625"/>
                    </a:lnTo>
                    <a:cubicBezTo>
                      <a:pt x="-122710" y="146050"/>
                      <a:pt x="-66352" y="699294"/>
                      <a:pt x="209079" y="1071562"/>
                    </a:cubicBezTo>
                    <a:lnTo>
                      <a:pt x="130497" y="1100137"/>
                    </a:lnTo>
                    <a:cubicBezTo>
                      <a:pt x="307504" y="1177130"/>
                      <a:pt x="536897" y="1232693"/>
                      <a:pt x="782960" y="12596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3879056" y="2660991"/>
                <a:ext cx="1769269" cy="984703"/>
              </a:xfrm>
              <a:custGeom>
                <a:avLst/>
                <a:gdLst>
                  <a:gd name="connsiteX0" fmla="*/ 0 w 1769269"/>
                  <a:gd name="connsiteY0" fmla="*/ 228600 h 971550"/>
                  <a:gd name="connsiteX1" fmla="*/ 531019 w 1769269"/>
                  <a:gd name="connsiteY1" fmla="*/ 0 h 971550"/>
                  <a:gd name="connsiteX2" fmla="*/ 1769269 w 1769269"/>
                  <a:gd name="connsiteY2" fmla="*/ 766762 h 971550"/>
                  <a:gd name="connsiteX3" fmla="*/ 1278732 w 1769269"/>
                  <a:gd name="connsiteY3" fmla="*/ 971550 h 971550"/>
                  <a:gd name="connsiteX4" fmla="*/ 0 w 1769269"/>
                  <a:gd name="connsiteY4" fmla="*/ 228600 h 971550"/>
                  <a:gd name="connsiteX0" fmla="*/ 0 w 1769269"/>
                  <a:gd name="connsiteY0" fmla="*/ 244264 h 987214"/>
                  <a:gd name="connsiteX1" fmla="*/ 531019 w 1769269"/>
                  <a:gd name="connsiteY1" fmla="*/ 15664 h 987214"/>
                  <a:gd name="connsiteX2" fmla="*/ 1769269 w 1769269"/>
                  <a:gd name="connsiteY2" fmla="*/ 782426 h 987214"/>
                  <a:gd name="connsiteX3" fmla="*/ 1278732 w 1769269"/>
                  <a:gd name="connsiteY3" fmla="*/ 987214 h 987214"/>
                  <a:gd name="connsiteX4" fmla="*/ 0 w 1769269"/>
                  <a:gd name="connsiteY4" fmla="*/ 244264 h 987214"/>
                  <a:gd name="connsiteX0" fmla="*/ 0 w 1769269"/>
                  <a:gd name="connsiteY0" fmla="*/ 244264 h 987214"/>
                  <a:gd name="connsiteX1" fmla="*/ 531019 w 1769269"/>
                  <a:gd name="connsiteY1" fmla="*/ 15664 h 987214"/>
                  <a:gd name="connsiteX2" fmla="*/ 1769269 w 1769269"/>
                  <a:gd name="connsiteY2" fmla="*/ 782426 h 987214"/>
                  <a:gd name="connsiteX3" fmla="*/ 1278732 w 1769269"/>
                  <a:gd name="connsiteY3" fmla="*/ 987214 h 987214"/>
                  <a:gd name="connsiteX4" fmla="*/ 0 w 1769269"/>
                  <a:gd name="connsiteY4" fmla="*/ 244264 h 987214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269" h="984703">
                    <a:moveTo>
                      <a:pt x="0" y="241753"/>
                    </a:moveTo>
                    <a:cubicBezTo>
                      <a:pt x="138906" y="172696"/>
                      <a:pt x="365920" y="67922"/>
                      <a:pt x="531019" y="13153"/>
                    </a:cubicBezTo>
                    <a:cubicBezTo>
                      <a:pt x="1153318" y="-97973"/>
                      <a:pt x="1647032" y="524328"/>
                      <a:pt x="1769269" y="779915"/>
                    </a:cubicBezTo>
                    <a:lnTo>
                      <a:pt x="1278732" y="984703"/>
                    </a:lnTo>
                    <a:cubicBezTo>
                      <a:pt x="1119188" y="622753"/>
                      <a:pt x="538163" y="56016"/>
                      <a:pt x="0" y="2417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5048250" y="3248025"/>
                <a:ext cx="702469" cy="1173956"/>
              </a:xfrm>
              <a:custGeom>
                <a:avLst/>
                <a:gdLst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178594 w 726698"/>
                  <a:gd name="connsiteY0" fmla="*/ 0 h 1173956"/>
                  <a:gd name="connsiteX1" fmla="*/ 0 w 726698"/>
                  <a:gd name="connsiteY1" fmla="*/ 452438 h 1173956"/>
                  <a:gd name="connsiteX2" fmla="*/ 114300 w 726698"/>
                  <a:gd name="connsiteY2" fmla="*/ 397669 h 1173956"/>
                  <a:gd name="connsiteX3" fmla="*/ 2381 w 726698"/>
                  <a:gd name="connsiteY3" fmla="*/ 1173956 h 1173956"/>
                  <a:gd name="connsiteX4" fmla="*/ 595313 w 726698"/>
                  <a:gd name="connsiteY4" fmla="*/ 188119 h 1173956"/>
                  <a:gd name="connsiteX5" fmla="*/ 702469 w 726698"/>
                  <a:gd name="connsiteY5" fmla="*/ 138113 h 1173956"/>
                  <a:gd name="connsiteX6" fmla="*/ 178594 w 726698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2469" h="1173956">
                    <a:moveTo>
                      <a:pt x="178594" y="0"/>
                    </a:moveTo>
                    <a:lnTo>
                      <a:pt x="0" y="452438"/>
                    </a:lnTo>
                    <a:lnTo>
                      <a:pt x="114300" y="397669"/>
                    </a:lnTo>
                    <a:cubicBezTo>
                      <a:pt x="262732" y="739775"/>
                      <a:pt x="268287" y="1000919"/>
                      <a:pt x="2381" y="1173956"/>
                    </a:cubicBezTo>
                    <a:cubicBezTo>
                      <a:pt x="356392" y="1023936"/>
                      <a:pt x="915194" y="914399"/>
                      <a:pt x="595313" y="188119"/>
                    </a:cubicBezTo>
                    <a:lnTo>
                      <a:pt x="702469" y="138113"/>
                    </a:lnTo>
                    <a:lnTo>
                      <a:pt x="1785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Freeform 111"/>
            <p:cNvSpPr/>
            <p:nvPr/>
          </p:nvSpPr>
          <p:spPr>
            <a:xfrm>
              <a:off x="3993666" y="2169877"/>
              <a:ext cx="2471939" cy="1088738"/>
            </a:xfrm>
            <a:custGeom>
              <a:avLst/>
              <a:gdLst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946150 w 2041525"/>
                <a:gd name="connsiteY2" fmla="*/ 323850 h 904875"/>
                <a:gd name="connsiteX3" fmla="*/ 1120775 w 2041525"/>
                <a:gd name="connsiteY3" fmla="*/ 225425 h 904875"/>
                <a:gd name="connsiteX4" fmla="*/ 1111250 w 2041525"/>
                <a:gd name="connsiteY4" fmla="*/ 66675 h 904875"/>
                <a:gd name="connsiteX5" fmla="*/ 2041525 w 2041525"/>
                <a:gd name="connsiteY5" fmla="*/ 495300 h 904875"/>
                <a:gd name="connsiteX6" fmla="*/ 1079500 w 2041525"/>
                <a:gd name="connsiteY6" fmla="*/ 904875 h 904875"/>
                <a:gd name="connsiteX7" fmla="*/ 0 w 2041525"/>
                <a:gd name="connsiteY7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946150 w 2041525"/>
                <a:gd name="connsiteY2" fmla="*/ 323850 h 904875"/>
                <a:gd name="connsiteX3" fmla="*/ 1120775 w 2041525"/>
                <a:gd name="connsiteY3" fmla="*/ 225425 h 904875"/>
                <a:gd name="connsiteX4" fmla="*/ 1111250 w 2041525"/>
                <a:gd name="connsiteY4" fmla="*/ 66675 h 904875"/>
                <a:gd name="connsiteX5" fmla="*/ 2041525 w 2041525"/>
                <a:gd name="connsiteY5" fmla="*/ 495300 h 904875"/>
                <a:gd name="connsiteX6" fmla="*/ 1079500 w 2041525"/>
                <a:gd name="connsiteY6" fmla="*/ 904875 h 904875"/>
                <a:gd name="connsiteX7" fmla="*/ 0 w 2041525"/>
                <a:gd name="connsiteY7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946150 w 2041525"/>
                <a:gd name="connsiteY2" fmla="*/ 323850 h 904875"/>
                <a:gd name="connsiteX3" fmla="*/ 1120775 w 2041525"/>
                <a:gd name="connsiteY3" fmla="*/ 225425 h 904875"/>
                <a:gd name="connsiteX4" fmla="*/ 1111250 w 2041525"/>
                <a:gd name="connsiteY4" fmla="*/ 66675 h 904875"/>
                <a:gd name="connsiteX5" fmla="*/ 2041525 w 2041525"/>
                <a:gd name="connsiteY5" fmla="*/ 495300 h 904875"/>
                <a:gd name="connsiteX6" fmla="*/ 1079500 w 2041525"/>
                <a:gd name="connsiteY6" fmla="*/ 904875 h 904875"/>
                <a:gd name="connsiteX7" fmla="*/ 0 w 2041525"/>
                <a:gd name="connsiteY7" fmla="*/ 409575 h 904875"/>
                <a:gd name="connsiteX0" fmla="*/ 0 w 2041525"/>
                <a:gd name="connsiteY0" fmla="*/ 423398 h 918698"/>
                <a:gd name="connsiteX1" fmla="*/ 819150 w 2041525"/>
                <a:gd name="connsiteY1" fmla="*/ 13823 h 918698"/>
                <a:gd name="connsiteX2" fmla="*/ 923925 w 2041525"/>
                <a:gd name="connsiteY2" fmla="*/ 118598 h 918698"/>
                <a:gd name="connsiteX3" fmla="*/ 946150 w 2041525"/>
                <a:gd name="connsiteY3" fmla="*/ 337673 h 918698"/>
                <a:gd name="connsiteX4" fmla="*/ 1120775 w 2041525"/>
                <a:gd name="connsiteY4" fmla="*/ 239248 h 918698"/>
                <a:gd name="connsiteX5" fmla="*/ 1111250 w 2041525"/>
                <a:gd name="connsiteY5" fmla="*/ 80498 h 918698"/>
                <a:gd name="connsiteX6" fmla="*/ 2041525 w 2041525"/>
                <a:gd name="connsiteY6" fmla="*/ 509123 h 918698"/>
                <a:gd name="connsiteX7" fmla="*/ 1079500 w 2041525"/>
                <a:gd name="connsiteY7" fmla="*/ 918698 h 918698"/>
                <a:gd name="connsiteX8" fmla="*/ 0 w 2041525"/>
                <a:gd name="connsiteY8" fmla="*/ 423398 h 918698"/>
                <a:gd name="connsiteX0" fmla="*/ 0 w 2041525"/>
                <a:gd name="connsiteY0" fmla="*/ 419791 h 915091"/>
                <a:gd name="connsiteX1" fmla="*/ 819150 w 2041525"/>
                <a:gd name="connsiteY1" fmla="*/ 10216 h 915091"/>
                <a:gd name="connsiteX2" fmla="*/ 895350 w 2041525"/>
                <a:gd name="connsiteY2" fmla="*/ 165791 h 915091"/>
                <a:gd name="connsiteX3" fmla="*/ 946150 w 2041525"/>
                <a:gd name="connsiteY3" fmla="*/ 334066 h 915091"/>
                <a:gd name="connsiteX4" fmla="*/ 1120775 w 2041525"/>
                <a:gd name="connsiteY4" fmla="*/ 235641 h 915091"/>
                <a:gd name="connsiteX5" fmla="*/ 1111250 w 2041525"/>
                <a:gd name="connsiteY5" fmla="*/ 76891 h 915091"/>
                <a:gd name="connsiteX6" fmla="*/ 2041525 w 2041525"/>
                <a:gd name="connsiteY6" fmla="*/ 505516 h 915091"/>
                <a:gd name="connsiteX7" fmla="*/ 1079500 w 2041525"/>
                <a:gd name="connsiteY7" fmla="*/ 915091 h 915091"/>
                <a:gd name="connsiteX8" fmla="*/ 0 w 2041525"/>
                <a:gd name="connsiteY8" fmla="*/ 419791 h 915091"/>
                <a:gd name="connsiteX0" fmla="*/ 0 w 2041525"/>
                <a:gd name="connsiteY0" fmla="*/ 419791 h 915091"/>
                <a:gd name="connsiteX1" fmla="*/ 819150 w 2041525"/>
                <a:gd name="connsiteY1" fmla="*/ 10216 h 915091"/>
                <a:gd name="connsiteX2" fmla="*/ 895350 w 2041525"/>
                <a:gd name="connsiteY2" fmla="*/ 165791 h 915091"/>
                <a:gd name="connsiteX3" fmla="*/ 946150 w 2041525"/>
                <a:gd name="connsiteY3" fmla="*/ 334066 h 915091"/>
                <a:gd name="connsiteX4" fmla="*/ 1120775 w 2041525"/>
                <a:gd name="connsiteY4" fmla="*/ 235641 h 915091"/>
                <a:gd name="connsiteX5" fmla="*/ 1111250 w 2041525"/>
                <a:gd name="connsiteY5" fmla="*/ 76891 h 915091"/>
                <a:gd name="connsiteX6" fmla="*/ 2041525 w 2041525"/>
                <a:gd name="connsiteY6" fmla="*/ 505516 h 915091"/>
                <a:gd name="connsiteX7" fmla="*/ 1079500 w 2041525"/>
                <a:gd name="connsiteY7" fmla="*/ 915091 h 915091"/>
                <a:gd name="connsiteX8" fmla="*/ 0 w 2041525"/>
                <a:gd name="connsiteY8" fmla="*/ 419791 h 915091"/>
                <a:gd name="connsiteX0" fmla="*/ 0 w 2041525"/>
                <a:gd name="connsiteY0" fmla="*/ 419791 h 915091"/>
                <a:gd name="connsiteX1" fmla="*/ 819150 w 2041525"/>
                <a:gd name="connsiteY1" fmla="*/ 10216 h 915091"/>
                <a:gd name="connsiteX2" fmla="*/ 895350 w 2041525"/>
                <a:gd name="connsiteY2" fmla="*/ 165791 h 915091"/>
                <a:gd name="connsiteX3" fmla="*/ 946150 w 2041525"/>
                <a:gd name="connsiteY3" fmla="*/ 334066 h 915091"/>
                <a:gd name="connsiteX4" fmla="*/ 1120775 w 2041525"/>
                <a:gd name="connsiteY4" fmla="*/ 235641 h 915091"/>
                <a:gd name="connsiteX5" fmla="*/ 1111250 w 2041525"/>
                <a:gd name="connsiteY5" fmla="*/ 76891 h 915091"/>
                <a:gd name="connsiteX6" fmla="*/ 2041525 w 2041525"/>
                <a:gd name="connsiteY6" fmla="*/ 505516 h 915091"/>
                <a:gd name="connsiteX7" fmla="*/ 1079500 w 2041525"/>
                <a:gd name="connsiteY7" fmla="*/ 915091 h 915091"/>
                <a:gd name="connsiteX8" fmla="*/ 0 w 2041525"/>
                <a:gd name="connsiteY8" fmla="*/ 419791 h 915091"/>
                <a:gd name="connsiteX0" fmla="*/ 0 w 2041525"/>
                <a:gd name="connsiteY0" fmla="*/ 419791 h 915091"/>
                <a:gd name="connsiteX1" fmla="*/ 819150 w 2041525"/>
                <a:gd name="connsiteY1" fmla="*/ 10216 h 915091"/>
                <a:gd name="connsiteX2" fmla="*/ 895350 w 2041525"/>
                <a:gd name="connsiteY2" fmla="*/ 165791 h 915091"/>
                <a:gd name="connsiteX3" fmla="*/ 946150 w 2041525"/>
                <a:gd name="connsiteY3" fmla="*/ 334066 h 915091"/>
                <a:gd name="connsiteX4" fmla="*/ 1120775 w 2041525"/>
                <a:gd name="connsiteY4" fmla="*/ 235641 h 915091"/>
                <a:gd name="connsiteX5" fmla="*/ 1111250 w 2041525"/>
                <a:gd name="connsiteY5" fmla="*/ 76891 h 915091"/>
                <a:gd name="connsiteX6" fmla="*/ 2041525 w 2041525"/>
                <a:gd name="connsiteY6" fmla="*/ 505516 h 915091"/>
                <a:gd name="connsiteX7" fmla="*/ 1079500 w 2041525"/>
                <a:gd name="connsiteY7" fmla="*/ 915091 h 915091"/>
                <a:gd name="connsiteX8" fmla="*/ 0 w 2041525"/>
                <a:gd name="connsiteY8" fmla="*/ 419791 h 915091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111250 w 2041525"/>
                <a:gd name="connsiteY5" fmla="*/ 66675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111250 w 2041525"/>
                <a:gd name="connsiteY5" fmla="*/ 66675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089025 w 2041525"/>
                <a:gd name="connsiteY5" fmla="*/ 69850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089025 w 2041525"/>
                <a:gd name="connsiteY5" fmla="*/ 69850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089025 w 2041525"/>
                <a:gd name="connsiteY5" fmla="*/ 69850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101725 w 2041525"/>
                <a:gd name="connsiteY5" fmla="*/ 69850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101725 w 2041525"/>
                <a:gd name="connsiteY5" fmla="*/ 69850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25650"/>
                <a:gd name="connsiteY0" fmla="*/ 409575 h 904875"/>
                <a:gd name="connsiteX1" fmla="*/ 819150 w 2025650"/>
                <a:gd name="connsiteY1" fmla="*/ 0 h 904875"/>
                <a:gd name="connsiteX2" fmla="*/ 895350 w 2025650"/>
                <a:gd name="connsiteY2" fmla="*/ 155575 h 904875"/>
                <a:gd name="connsiteX3" fmla="*/ 946150 w 2025650"/>
                <a:gd name="connsiteY3" fmla="*/ 323850 h 904875"/>
                <a:gd name="connsiteX4" fmla="*/ 1120775 w 2025650"/>
                <a:gd name="connsiteY4" fmla="*/ 225425 h 904875"/>
                <a:gd name="connsiteX5" fmla="*/ 1101725 w 2025650"/>
                <a:gd name="connsiteY5" fmla="*/ 69850 h 904875"/>
                <a:gd name="connsiteX6" fmla="*/ 2025650 w 2025650"/>
                <a:gd name="connsiteY6" fmla="*/ 492125 h 904875"/>
                <a:gd name="connsiteX7" fmla="*/ 1079500 w 2025650"/>
                <a:gd name="connsiteY7" fmla="*/ 904875 h 904875"/>
                <a:gd name="connsiteX8" fmla="*/ 0 w 2025650"/>
                <a:gd name="connsiteY8" fmla="*/ 409575 h 904875"/>
                <a:gd name="connsiteX0" fmla="*/ 0 w 2025650"/>
                <a:gd name="connsiteY0" fmla="*/ 409575 h 892175"/>
                <a:gd name="connsiteX1" fmla="*/ 819150 w 2025650"/>
                <a:gd name="connsiteY1" fmla="*/ 0 h 892175"/>
                <a:gd name="connsiteX2" fmla="*/ 895350 w 2025650"/>
                <a:gd name="connsiteY2" fmla="*/ 155575 h 892175"/>
                <a:gd name="connsiteX3" fmla="*/ 946150 w 2025650"/>
                <a:gd name="connsiteY3" fmla="*/ 323850 h 892175"/>
                <a:gd name="connsiteX4" fmla="*/ 1120775 w 2025650"/>
                <a:gd name="connsiteY4" fmla="*/ 225425 h 892175"/>
                <a:gd name="connsiteX5" fmla="*/ 1101725 w 2025650"/>
                <a:gd name="connsiteY5" fmla="*/ 69850 h 892175"/>
                <a:gd name="connsiteX6" fmla="*/ 2025650 w 2025650"/>
                <a:gd name="connsiteY6" fmla="*/ 492125 h 892175"/>
                <a:gd name="connsiteX7" fmla="*/ 1085850 w 2025650"/>
                <a:gd name="connsiteY7" fmla="*/ 892175 h 892175"/>
                <a:gd name="connsiteX8" fmla="*/ 0 w 2025650"/>
                <a:gd name="connsiteY8" fmla="*/ 409575 h 89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650" h="892175">
                  <a:moveTo>
                    <a:pt x="0" y="409575"/>
                  </a:moveTo>
                  <a:lnTo>
                    <a:pt x="819150" y="0"/>
                  </a:lnTo>
                  <a:cubicBezTo>
                    <a:pt x="900112" y="47625"/>
                    <a:pt x="905933" y="111125"/>
                    <a:pt x="895350" y="155575"/>
                  </a:cubicBezTo>
                  <a:cubicBezTo>
                    <a:pt x="967317" y="123825"/>
                    <a:pt x="954617" y="281517"/>
                    <a:pt x="946150" y="323850"/>
                  </a:cubicBezTo>
                  <a:lnTo>
                    <a:pt x="1120775" y="225425"/>
                  </a:lnTo>
                  <a:cubicBezTo>
                    <a:pt x="1129242" y="173567"/>
                    <a:pt x="1128183" y="128058"/>
                    <a:pt x="1101725" y="69850"/>
                  </a:cubicBezTo>
                  <a:lnTo>
                    <a:pt x="2025650" y="492125"/>
                  </a:lnTo>
                  <a:lnTo>
                    <a:pt x="1085850" y="892175"/>
                  </a:lnTo>
                  <a:lnTo>
                    <a:pt x="0" y="409575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20000"/>
                    <a:lumOff val="80000"/>
                    <a:alpha val="46000"/>
                  </a:schemeClr>
                </a:gs>
                <a:gs pos="100000">
                  <a:schemeClr val="accent1">
                    <a:tint val="23500"/>
                    <a:satMod val="160000"/>
                    <a:alpha val="1000"/>
                  </a:schemeClr>
                </a:gs>
              </a:gsLst>
              <a:lin ang="0" scaled="1"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3183893" y="2332607"/>
              <a:ext cx="2130982" cy="2654040"/>
            </a:xfrm>
            <a:custGeom>
              <a:avLst/>
              <a:gdLst>
                <a:gd name="connsiteX0" fmla="*/ 3175 w 1746250"/>
                <a:gd name="connsiteY0" fmla="*/ 0 h 2174875"/>
                <a:gd name="connsiteX1" fmla="*/ 0 w 1746250"/>
                <a:gd name="connsiteY1" fmla="*/ 1390650 h 2174875"/>
                <a:gd name="connsiteX2" fmla="*/ 1743075 w 1746250"/>
                <a:gd name="connsiteY2" fmla="*/ 2174875 h 2174875"/>
                <a:gd name="connsiteX3" fmla="*/ 1746250 w 1746250"/>
                <a:gd name="connsiteY3" fmla="*/ 777875 h 2174875"/>
                <a:gd name="connsiteX4" fmla="*/ 3175 w 1746250"/>
                <a:gd name="connsiteY4" fmla="*/ 0 h 217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250" h="2174875">
                  <a:moveTo>
                    <a:pt x="3175" y="0"/>
                  </a:moveTo>
                  <a:cubicBezTo>
                    <a:pt x="2117" y="463550"/>
                    <a:pt x="1058" y="927100"/>
                    <a:pt x="0" y="1390650"/>
                  </a:cubicBezTo>
                  <a:lnTo>
                    <a:pt x="1743075" y="2174875"/>
                  </a:lnTo>
                  <a:cubicBezTo>
                    <a:pt x="1744133" y="1709208"/>
                    <a:pt x="1745192" y="1243542"/>
                    <a:pt x="1746250" y="777875"/>
                  </a:cubicBezTo>
                  <a:lnTo>
                    <a:pt x="3175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20000"/>
                    <a:lumOff val="80000"/>
                    <a:alpha val="31000"/>
                  </a:schemeClr>
                </a:gs>
                <a:gs pos="80000">
                  <a:schemeClr val="accent3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</a:gradFill>
            <a:ln w="0">
              <a:gradFill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4">
                      <a:lumMod val="5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115490" y="4534782"/>
              <a:ext cx="0" cy="1389891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HeroicExtremeLeftFacing" fov="5100000">
                <a:rot lat="1380875" lon="1962238" rev="21094636"/>
              </a:camera>
              <a:lightRig rig="threePt" dir="t"/>
            </a:scene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2400" b="1" spc="600" dirty="0"/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8028245" y="6065561"/>
              <a:ext cx="0" cy="52120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HeroicExtremeLeftFacing" fov="5100000">
                <a:rot lat="1380875" lon="1962238" rev="21094636"/>
              </a:camera>
              <a:lightRig rig="threePt" dir="t"/>
            </a:scene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900" b="1" spc="190" dirty="0"/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4529053" y="1622624"/>
              <a:ext cx="0" cy="1158243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HeroicExtremeLeftFacing" fov="5100000">
                <a:rot lat="827122" lon="2352992" rev="21140494"/>
              </a:camera>
              <a:lightRig rig="threePt" dir="t"/>
            </a:scene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2000" b="1" spc="190" dirty="0"/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3793297" y="3241957"/>
              <a:ext cx="3077812" cy="220381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HeroicExtremeLeftFacing" fov="5100000">
                <a:rot lat="827122" lon="2352992" rev="21140494"/>
              </a:camera>
              <a:lightRig rig="threePt" dir="t"/>
            </a:scene3d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2000" b="1" spc="190" dirty="0"/>
            </a:p>
          </p:txBody>
        </p:sp>
      </p:grpSp>
      <p:pic>
        <p:nvPicPr>
          <p:cNvPr id="160" name="Picture 1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1000" y="2162176"/>
            <a:ext cx="1129795" cy="850944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2217" y="2908795"/>
            <a:ext cx="2285576" cy="49095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2600" y="1752600"/>
            <a:ext cx="138285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74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Lean Thinking Enterprise </a:t>
            </a:r>
            <a:r>
              <a:rPr lang="en-US" sz="2000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(where we want to be)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Lean Thinking Enterprise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1182749" y="5888978"/>
            <a:ext cx="6766560" cy="66422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  <a:tileRect/>
          </a:gradFill>
          <a:ln w="6350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400"/>
              </a:spcAft>
              <a:defRPr/>
            </a:pPr>
            <a:r>
              <a:rPr lang="en-US" sz="20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Foundation: Management Support</a:t>
            </a:r>
          </a:p>
        </p:txBody>
      </p:sp>
      <p:sp>
        <p:nvSpPr>
          <p:cNvPr id="18" name="Freeform 7"/>
          <p:cNvSpPr>
            <a:spLocks/>
          </p:cNvSpPr>
          <p:nvPr/>
        </p:nvSpPr>
        <p:spPr bwMode="auto">
          <a:xfrm rot="16200000">
            <a:off x="4270685" y="-1830224"/>
            <a:ext cx="590689" cy="6495290"/>
          </a:xfrm>
          <a:prstGeom prst="homePlate">
            <a:avLst>
              <a:gd name="adj" fmla="val 100000"/>
            </a:avLst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  <a:tileRect/>
          </a:gradFill>
          <a:ln w="6350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round/>
            <a:headEnd/>
            <a:tailEnd/>
          </a:ln>
          <a:effectLst/>
        </p:spPr>
        <p:txBody>
          <a:bodyPr vert="vert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Goal: Value</a:t>
            </a:r>
          </a:p>
        </p:txBody>
      </p:sp>
      <p:sp>
        <p:nvSpPr>
          <p:cNvPr id="19" name="Freeform 7"/>
          <p:cNvSpPr>
            <a:spLocks/>
          </p:cNvSpPr>
          <p:nvPr/>
        </p:nvSpPr>
        <p:spPr bwMode="auto">
          <a:xfrm rot="16200000">
            <a:off x="4325964" y="-1280133"/>
            <a:ext cx="480131" cy="6493250"/>
          </a:xfrm>
          <a:prstGeom prst="rect">
            <a:avLst/>
          </a:prstGeom>
          <a:gradFill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 w="6350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round/>
            <a:headEnd/>
            <a:tailEnd/>
          </a:ln>
          <a:effectLst/>
        </p:spPr>
        <p:txBody>
          <a:bodyPr vert="vert" wrap="square" lIns="45720" tIns="18288" rIns="45720" bIns="18288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Sustainable shortest lead time. Best quality and value (to people and society). Most customer delight, lowest cost, high morale, safety.</a:t>
            </a:r>
          </a:p>
        </p:txBody>
      </p:sp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1657610" y="5672691"/>
            <a:ext cx="1918110" cy="18178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  <a:tileRect/>
          </a:gradFill>
          <a:ln w="6350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5533479" y="5672691"/>
            <a:ext cx="1918110" cy="181781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</a:schemeClr>
              </a:gs>
              <a:gs pos="50000">
                <a:schemeClr val="tx2">
                  <a:lumMod val="7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  <a:tileRect/>
          </a:gradFill>
          <a:ln w="6350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 flipH="1">
            <a:off x="1734268" y="2236377"/>
            <a:ext cx="1764793" cy="3419856"/>
          </a:xfrm>
          <a:custGeom>
            <a:avLst/>
            <a:gdLst/>
            <a:ahLst/>
            <a:cxnLst>
              <a:cxn ang="0">
                <a:pos x="1025" y="5718"/>
              </a:cxn>
              <a:cxn ang="0">
                <a:pos x="1029" y="0"/>
              </a:cxn>
              <a:cxn ang="0">
                <a:pos x="0" y="0"/>
              </a:cxn>
              <a:cxn ang="0">
                <a:pos x="0" y="5718"/>
              </a:cxn>
              <a:cxn ang="0">
                <a:pos x="1025" y="5718"/>
              </a:cxn>
            </a:cxnLst>
            <a:rect l="0" t="0" r="r" b="b"/>
            <a:pathLst>
              <a:path w="1029" h="5718">
                <a:moveTo>
                  <a:pt x="1025" y="5718"/>
                </a:moveTo>
                <a:lnTo>
                  <a:pt x="1029" y="0"/>
                </a:lnTo>
                <a:lnTo>
                  <a:pt x="0" y="0"/>
                </a:lnTo>
                <a:lnTo>
                  <a:pt x="0" y="5718"/>
                </a:lnTo>
                <a:lnTo>
                  <a:pt x="1025" y="5718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791505" y="2289717"/>
            <a:ext cx="1650318" cy="3328416"/>
          </a:xfrm>
          <a:prstGeom prst="rect">
            <a:avLst/>
          </a:prstGeom>
          <a:gradFill>
            <a:gsLst>
              <a:gs pos="0">
                <a:schemeClr val="bg2"/>
              </a:gs>
              <a:gs pos="25000">
                <a:schemeClr val="bg2"/>
              </a:gs>
              <a:gs pos="50000">
                <a:schemeClr val="bg2">
                  <a:lumMod val="75000"/>
                </a:schemeClr>
              </a:gs>
              <a:gs pos="75000">
                <a:schemeClr val="bg2"/>
              </a:gs>
              <a:gs pos="100000">
                <a:schemeClr val="bg2"/>
              </a:gs>
            </a:gsLst>
            <a:lin ang="0" scaled="1"/>
          </a:gradFill>
          <a:ln w="25400" cap="flat" cmpd="sng" algn="ctr">
            <a:noFill/>
            <a:prstDash val="solid"/>
          </a:ln>
          <a:effectLst/>
        </p:spPr>
        <p:txBody>
          <a:bodyPr lIns="45720" rIns="45720" rtlCol="0" anchor="ctr" anchorCtr="0"/>
          <a:lstStyle/>
          <a:p>
            <a:pPr algn="ctr" fontAlgn="auto">
              <a:spcBef>
                <a:spcPts val="200"/>
              </a:spcBef>
              <a:spcAft>
                <a:spcPts val="200"/>
              </a:spcAft>
            </a:pPr>
            <a:r>
              <a:rPr lang="en-US" sz="1600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Respect for People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1791505" y="2282856"/>
            <a:ext cx="1650318" cy="0"/>
          </a:xfrm>
          <a:prstGeom prst="line">
            <a:avLst/>
          </a:prstGeom>
          <a:noFill/>
          <a:ln w="22225" cap="flat" cmpd="sng" algn="ctr"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chemeClr val="bg1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</p:spPr>
      </p:cxnSp>
      <p:cxnSp>
        <p:nvCxnSpPr>
          <p:cNvPr id="25" name="Straight Connector 24"/>
          <p:cNvCxnSpPr/>
          <p:nvPr/>
        </p:nvCxnSpPr>
        <p:spPr>
          <a:xfrm>
            <a:off x="1791504" y="5614933"/>
            <a:ext cx="1650318" cy="0"/>
          </a:xfrm>
          <a:prstGeom prst="line">
            <a:avLst/>
          </a:prstGeom>
          <a:noFill/>
          <a:ln w="22225" cap="flat" cmpd="sng" algn="ctr"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chemeClr val="bg1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26" name="Freeform 6"/>
          <p:cNvSpPr>
            <a:spLocks/>
          </p:cNvSpPr>
          <p:nvPr/>
        </p:nvSpPr>
        <p:spPr bwMode="auto">
          <a:xfrm flipH="1">
            <a:off x="3651595" y="2236627"/>
            <a:ext cx="1828800" cy="3604361"/>
          </a:xfrm>
          <a:custGeom>
            <a:avLst/>
            <a:gdLst/>
            <a:ahLst/>
            <a:cxnLst>
              <a:cxn ang="0">
                <a:pos x="1025" y="5718"/>
              </a:cxn>
              <a:cxn ang="0">
                <a:pos x="1029" y="0"/>
              </a:cxn>
              <a:cxn ang="0">
                <a:pos x="0" y="0"/>
              </a:cxn>
              <a:cxn ang="0">
                <a:pos x="0" y="5718"/>
              </a:cxn>
              <a:cxn ang="0">
                <a:pos x="1025" y="5718"/>
              </a:cxn>
            </a:cxnLst>
            <a:rect l="0" t="0" r="r" b="b"/>
            <a:pathLst>
              <a:path w="1029" h="5718">
                <a:moveTo>
                  <a:pt x="1025" y="5718"/>
                </a:moveTo>
                <a:lnTo>
                  <a:pt x="1029" y="0"/>
                </a:lnTo>
                <a:lnTo>
                  <a:pt x="0" y="0"/>
                </a:lnTo>
                <a:lnTo>
                  <a:pt x="0" y="5718"/>
                </a:lnTo>
                <a:lnTo>
                  <a:pt x="1025" y="571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smtClean="0">
              <a:solidFill>
                <a:srgbClr val="003366"/>
              </a:solidFill>
              <a:latin typeface="Franklin Gothic Medium" pitchFamily="34" charset="0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3708833" y="2285349"/>
            <a:ext cx="1650318" cy="0"/>
          </a:xfrm>
          <a:prstGeom prst="line">
            <a:avLst/>
          </a:prstGeom>
          <a:noFill/>
          <a:ln w="22225" cap="flat" cmpd="sng" algn="ctr"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rgbClr val="4D4D4D">
                    <a:lumMod val="75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</p:spPr>
      </p:cxnSp>
      <p:cxnSp>
        <p:nvCxnSpPr>
          <p:cNvPr id="28" name="Straight Connector 27"/>
          <p:cNvCxnSpPr/>
          <p:nvPr/>
        </p:nvCxnSpPr>
        <p:spPr>
          <a:xfrm>
            <a:off x="3708833" y="4108388"/>
            <a:ext cx="1650318" cy="0"/>
          </a:xfrm>
          <a:prstGeom prst="line">
            <a:avLst/>
          </a:prstGeom>
          <a:noFill/>
          <a:ln w="22225" cap="flat" cmpd="sng" algn="ctr"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rgbClr val="4D4D4D">
                    <a:lumMod val="75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3698983" y="2294611"/>
            <a:ext cx="1734024" cy="3320322"/>
          </a:xfrm>
          <a:prstGeom prst="rect">
            <a:avLst/>
          </a:prstGeom>
          <a:gradFill>
            <a:gsLst>
              <a:gs pos="0">
                <a:schemeClr val="bg1">
                  <a:lumMod val="95000"/>
                </a:schemeClr>
              </a:gs>
              <a:gs pos="25000">
                <a:schemeClr val="bg1">
                  <a:lumMod val="95000"/>
                </a:schemeClr>
              </a:gs>
              <a:gs pos="50000">
                <a:schemeClr val="bg1">
                  <a:lumMod val="85000"/>
                </a:schemeClr>
              </a:gs>
              <a:gs pos="75000">
                <a:schemeClr val="bg1">
                  <a:lumMod val="95000"/>
                </a:schemeClr>
              </a:gs>
              <a:gs pos="100000">
                <a:schemeClr val="bg1">
                  <a:lumMod val="95000"/>
                </a:schemeClr>
              </a:gs>
            </a:gsLst>
            <a:lin ang="0" scaled="1"/>
          </a:gradFill>
          <a:ln w="25400" cap="flat" cmpd="sng" algn="ctr">
            <a:noFill/>
            <a:prstDash val="solid"/>
          </a:ln>
          <a:effectLst/>
        </p:spPr>
        <p:txBody>
          <a:bodyPr lIns="45720" rIns="45720" rtlCol="0" anchor="ctr" anchorCtr="0"/>
          <a:lstStyle/>
          <a:p>
            <a:pPr algn="ctr" fontAlgn="auto">
              <a:spcBef>
                <a:spcPts val="200"/>
              </a:spcBef>
              <a:spcAft>
                <a:spcPts val="200"/>
              </a:spcAft>
            </a:pPr>
            <a:r>
              <a:rPr lang="en-US" sz="1600" b="1" kern="0" dirty="0" smtClean="0">
                <a:latin typeface="Arial"/>
              </a:rPr>
              <a:t>Product Development Flow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3708833" y="5614933"/>
            <a:ext cx="1650318" cy="0"/>
          </a:xfrm>
          <a:prstGeom prst="line">
            <a:avLst/>
          </a:prstGeom>
          <a:noFill/>
          <a:ln w="22225" cap="flat" cmpd="sng" algn="ctr"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rgbClr val="4D4D4D">
                    <a:lumMod val="75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32" name="Freeform 6"/>
          <p:cNvSpPr>
            <a:spLocks/>
          </p:cNvSpPr>
          <p:nvPr/>
        </p:nvSpPr>
        <p:spPr bwMode="auto">
          <a:xfrm flipH="1">
            <a:off x="5632998" y="2236628"/>
            <a:ext cx="1764792" cy="3419856"/>
          </a:xfrm>
          <a:custGeom>
            <a:avLst/>
            <a:gdLst/>
            <a:ahLst/>
            <a:cxnLst>
              <a:cxn ang="0">
                <a:pos x="1025" y="5718"/>
              </a:cxn>
              <a:cxn ang="0">
                <a:pos x="1029" y="0"/>
              </a:cxn>
              <a:cxn ang="0">
                <a:pos x="0" y="0"/>
              </a:cxn>
              <a:cxn ang="0">
                <a:pos x="0" y="5718"/>
              </a:cxn>
              <a:cxn ang="0">
                <a:pos x="1025" y="5718"/>
              </a:cxn>
            </a:cxnLst>
            <a:rect l="0" t="0" r="r" b="b"/>
            <a:pathLst>
              <a:path w="1029" h="5718">
                <a:moveTo>
                  <a:pt x="1025" y="5718"/>
                </a:moveTo>
                <a:lnTo>
                  <a:pt x="1029" y="0"/>
                </a:lnTo>
                <a:lnTo>
                  <a:pt x="0" y="0"/>
                </a:lnTo>
                <a:lnTo>
                  <a:pt x="0" y="5718"/>
                </a:lnTo>
                <a:lnTo>
                  <a:pt x="1025" y="5718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klin Gothic Medium" pitchFamily="34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5690235" y="2291645"/>
            <a:ext cx="1650317" cy="3337560"/>
          </a:xfrm>
          <a:prstGeom prst="rect">
            <a:avLst/>
          </a:prstGeom>
          <a:gradFill>
            <a:gsLst>
              <a:gs pos="0">
                <a:schemeClr val="bg2"/>
              </a:gs>
              <a:gs pos="25000">
                <a:schemeClr val="bg2"/>
              </a:gs>
              <a:gs pos="50000">
                <a:schemeClr val="bg2">
                  <a:lumMod val="75000"/>
                </a:schemeClr>
              </a:gs>
              <a:gs pos="75000">
                <a:schemeClr val="bg2"/>
              </a:gs>
              <a:gs pos="100000">
                <a:schemeClr val="bg2"/>
              </a:gs>
            </a:gsLst>
            <a:lin ang="0" scaled="1"/>
          </a:gradFill>
          <a:ln w="25400" cap="flat" cmpd="sng" algn="ctr">
            <a:noFill/>
            <a:prstDash val="solid"/>
          </a:ln>
          <a:effectLst/>
        </p:spPr>
        <p:txBody>
          <a:bodyPr lIns="45720" rIns="45720" rtlCol="0" anchor="ctr" anchorCtr="0"/>
          <a:lstStyle/>
          <a:p>
            <a:pPr lvl="0" algn="ctr" fontAlgn="auto">
              <a:spcBef>
                <a:spcPts val="200"/>
              </a:spcBef>
              <a:spcAft>
                <a:spcPts val="200"/>
              </a:spcAft>
            </a:pPr>
            <a:r>
              <a:rPr lang="en-US" sz="1600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Continuous Improvement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5690234" y="2282856"/>
            <a:ext cx="1650317" cy="0"/>
          </a:xfrm>
          <a:prstGeom prst="line">
            <a:avLst/>
          </a:prstGeom>
          <a:noFill/>
          <a:ln w="22225" cap="flat" cmpd="sng" algn="ctr"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chemeClr val="bg1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</p:spPr>
      </p:cxnSp>
      <p:cxnSp>
        <p:nvCxnSpPr>
          <p:cNvPr id="35" name="Straight Connector 34"/>
          <p:cNvCxnSpPr/>
          <p:nvPr/>
        </p:nvCxnSpPr>
        <p:spPr>
          <a:xfrm>
            <a:off x="5690231" y="5614933"/>
            <a:ext cx="1650317" cy="0"/>
          </a:xfrm>
          <a:prstGeom prst="line">
            <a:avLst/>
          </a:prstGeom>
          <a:noFill/>
          <a:ln w="22225" cap="flat" cmpd="sng" algn="ctr">
            <a:gradFill flip="none" rotWithShape="1">
              <a:gsLst>
                <a:gs pos="0">
                  <a:srgbClr val="FFFFFF">
                    <a:alpha val="0"/>
                  </a:srgbClr>
                </a:gs>
                <a:gs pos="50000">
                  <a:schemeClr val="bg1"/>
                </a:gs>
                <a:gs pos="100000">
                  <a:srgbClr val="FFFFFF">
                    <a:alpha val="0"/>
                  </a:srgbClr>
                </a:gs>
              </a:gsLst>
              <a:lin ang="0" scaled="1"/>
              <a:tileRect/>
            </a:gradFill>
            <a:prstDash val="solid"/>
          </a:ln>
          <a:effectLst/>
        </p:spPr>
      </p:cxnSp>
      <p:sp>
        <p:nvSpPr>
          <p:cNvPr id="36" name="Rectangle 35"/>
          <p:cNvSpPr/>
          <p:nvPr/>
        </p:nvSpPr>
        <p:spPr>
          <a:xfrm>
            <a:off x="1182749" y="5891603"/>
            <a:ext cx="2392972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Derived from: </a:t>
            </a:r>
            <a:r>
              <a:rPr lang="en-US" sz="800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Toyota Production System (2004)</a:t>
            </a:r>
          </a:p>
          <a:p>
            <a: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kern="0" dirty="0" err="1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Larman</a:t>
            </a:r>
            <a:r>
              <a:rPr lang="en-US" sz="800" kern="0" dirty="0" smtClea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and Vodde (2009)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610336" y="5891603"/>
            <a:ext cx="1010213" cy="20313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800" kern="0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 err="1"/>
              <a:t>Reinertsen</a:t>
            </a:r>
            <a:r>
              <a:rPr lang="en-US" dirty="0"/>
              <a:t> (2009)</a:t>
            </a:r>
          </a:p>
        </p:txBody>
      </p:sp>
      <p:sp>
        <p:nvSpPr>
          <p:cNvPr id="38" name="Rectangle 10"/>
          <p:cNvSpPr>
            <a:spLocks noChangeArrowheads="1"/>
          </p:cNvSpPr>
          <p:nvPr/>
        </p:nvSpPr>
        <p:spPr bwMode="auto">
          <a:xfrm>
            <a:off x="3595544" y="5672691"/>
            <a:ext cx="1918110" cy="181781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 w="6350">
            <a:gradFill flip="none" rotWithShape="1">
              <a:gsLst>
                <a:gs pos="0">
                  <a:schemeClr val="bg1">
                    <a:alpha val="0"/>
                  </a:schemeClr>
                </a:gs>
                <a:gs pos="50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0" scaled="1"/>
              <a:tileRect/>
            </a:gradFill>
            <a:round/>
            <a:headEnd/>
            <a:tailEnd/>
          </a:ln>
          <a:effectLst>
            <a:outerShdw blurRad="50800" dist="12700" dir="5400000" algn="ctr" rotWithShape="0">
              <a:srgbClr val="000000">
                <a:alpha val="40000"/>
              </a:srgbClr>
            </a:outerShdw>
          </a:effec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400" b="1" kern="0" dirty="0" smtClean="0">
              <a:ln>
                <a:solidFill>
                  <a:schemeClr val="bg1">
                    <a:alpha val="0"/>
                  </a:schemeClr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457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Dispatch</a:t>
            </a:r>
            <a:endParaRPr lang="en-US" dirty="0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A bit about me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bit about me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85" name="Rectangle 2"/>
          <p:cNvSpPr txBox="1">
            <a:spLocks noChangeArrowheads="1"/>
          </p:cNvSpPr>
          <p:nvPr/>
        </p:nvSpPr>
        <p:spPr bwMode="auto">
          <a:xfrm>
            <a:off x="348253" y="1278175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6798"/>
                </a:solidFill>
                <a:latin typeface="Calibri" pitchFamily="34" charset="0"/>
                <a:cs typeface="Calibri" pitchFamily="34" charset="0"/>
              </a:rPr>
              <a:t>Personal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San Diego Born &amp; Raised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Married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3 Kids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1 Dog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1 Cat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Plays the Ukulele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Owns a 1927 Ford Model T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Runs, Bikes &amp; Swims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Loves the Pacific Ocean</a:t>
            </a:r>
          </a:p>
          <a:p>
            <a:pPr eaLnBrk="1" hangingPunct="1"/>
            <a:r>
              <a:rPr lang="en-US" sz="2000" dirty="0">
                <a:hlinkClick r:id="rId6"/>
              </a:rPr>
              <a:t>https://twitter.com/northworx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7415" y="893742"/>
            <a:ext cx="2810885" cy="180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 descr="https://encrypted-tbn3.gstatic.com/images?q=tbn:ANd9GcSAtSi5mNbgJ12DwNzkI23QjYwep021a5f8AOti7eR9n1X0ZbB4CQ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893742"/>
            <a:ext cx="1379905" cy="1809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71998" y="4550535"/>
            <a:ext cx="43163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n-lt"/>
              </a:rPr>
              <a:t>“</a:t>
            </a:r>
            <a:r>
              <a:rPr lang="en-US" sz="1200" b="1" dirty="0" err="1" smtClean="0">
                <a:latin typeface="+mn-lt"/>
              </a:rPr>
              <a:t>Mmm</a:t>
            </a:r>
            <a:r>
              <a:rPr lang="en-US" sz="1200" b="1" dirty="0">
                <a:latin typeface="+mn-lt"/>
              </a:rPr>
              <a:t>. San Diego. Drink it in, it always goes down smooth</a:t>
            </a:r>
            <a:r>
              <a:rPr lang="en-US" sz="1200" b="1" dirty="0" smtClean="0">
                <a:latin typeface="+mn-lt"/>
              </a:rPr>
              <a:t>.”</a:t>
            </a:r>
            <a:endParaRPr lang="en-US" sz="1200" b="1" dirty="0">
              <a:latin typeface="+mn-lt"/>
            </a:endParaRPr>
          </a:p>
        </p:txBody>
      </p:sp>
      <p:pic>
        <p:nvPicPr>
          <p:cNvPr id="1039" name="Picture 15" descr="sandiegoskyline_gd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02324"/>
            <a:ext cx="2720898" cy="1669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503" y="2802324"/>
            <a:ext cx="1494797" cy="1669315"/>
          </a:xfrm>
          <a:prstGeom prst="rect">
            <a:avLst/>
          </a:prstGeom>
        </p:spPr>
      </p:pic>
      <p:sp>
        <p:nvSpPr>
          <p:cNvPr id="86" name="Rectangle 2"/>
          <p:cNvSpPr txBox="1">
            <a:spLocks noChangeArrowheads="1"/>
          </p:cNvSpPr>
          <p:nvPr/>
        </p:nvSpPr>
        <p:spPr bwMode="auto">
          <a:xfrm>
            <a:off x="344539" y="4596435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sz="2400" b="1" dirty="0" smtClean="0">
              <a:solidFill>
                <a:srgbClr val="006798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b="1" dirty="0" smtClean="0">
                <a:solidFill>
                  <a:srgbClr val="006798"/>
                </a:solidFill>
                <a:latin typeface="Calibri" pitchFamily="34" charset="0"/>
                <a:cs typeface="Calibri" pitchFamily="34" charset="0"/>
              </a:rPr>
              <a:t>Career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DEV &amp; OPS (16 Years)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M.S. Software Engineering</a:t>
            </a:r>
          </a:p>
          <a:p>
            <a:pPr eaLnBrk="1" hangingPunct="1"/>
            <a:r>
              <a:rPr lang="en-US" sz="2000" dirty="0" smtClean="0">
                <a:latin typeface="Calibri" pitchFamily="34" charset="0"/>
                <a:cs typeface="Calibri" pitchFamily="34" charset="0"/>
              </a:rPr>
              <a:t>B.S. Computer Science</a:t>
            </a:r>
          </a:p>
        </p:txBody>
      </p:sp>
    </p:spTree>
    <p:extLst>
      <p:ext uri="{BB962C8B-B14F-4D97-AF65-F5344CB8AC3E}">
        <p14:creationId xmlns:p14="http://schemas.microsoft.com/office/powerpoint/2010/main" val="294319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</a:t>
            </a:r>
            <a:r>
              <a:rPr lang="en-US" baseline="0" dirty="0" smtClean="0"/>
              <a:t> Problem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504367" y="598744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We are creating an environment where </a:t>
            </a: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engaged people thrive; </a:t>
            </a: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employ boundary-less thinking; </a:t>
            </a: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work together in teams;</a:t>
            </a: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solve the world’s problems;</a:t>
            </a:r>
          </a:p>
          <a:p>
            <a:pPr eaLnBrk="1" hangingPunct="1"/>
            <a:r>
              <a:rPr lang="en-US" dirty="0">
                <a:latin typeface="Calibri" pitchFamily="34" charset="0"/>
                <a:cs typeface="Calibri" pitchFamily="34" charset="0"/>
              </a:rPr>
              <a:t>h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ave fun </a:t>
            </a:r>
          </a:p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and win.</a:t>
            </a:r>
          </a:p>
        </p:txBody>
      </p:sp>
      <p:pic>
        <p:nvPicPr>
          <p:cNvPr id="19458" name="Picture 2" descr="http://productivelifeconcepts.com/wp-content/uploads/2010/04/Victory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586" y="3076228"/>
            <a:ext cx="5111415" cy="337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4367" y="5035138"/>
            <a:ext cx="2877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means going beyond </a:t>
            </a:r>
          </a:p>
          <a:p>
            <a:r>
              <a:rPr lang="en-US" dirty="0" smtClean="0"/>
              <a:t>our technology community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82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can do it!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3554" name="Picture 2" descr="http://www.singularitynyc.com/images/Rosie-the-Rivet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60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Watch out for interdependencies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Interdependencies (1)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5364" name="Picture 4" descr="http://25.media.tumblr.com/tumblr_lwupqlF2Aw1r8s9uoo1_5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" y="867725"/>
            <a:ext cx="9144004" cy="6001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02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Remove the unnecessary ones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Interdependencies</a:t>
            </a:r>
            <a:r>
              <a:rPr lang="en-US" baseline="0" dirty="0" smtClean="0"/>
              <a:t> (2)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7410" name="Picture 2" descr="C:\Users\rn10727\Dropbox\Camera Uploads\2013-05-02 16.24.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85" y="808089"/>
            <a:ext cx="10702978" cy="640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304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</a:t>
            </a:r>
            <a:r>
              <a:rPr lang="en-US" baseline="0" dirty="0" smtClean="0"/>
              <a:t> a pulse check once in a while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150" name="Picture 6" descr="http://25.media.tumblr.com/tumblr_lszs1oQM0m1qc7a3ao1_50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5298" y="5358809"/>
            <a:ext cx="3232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Try: </a:t>
            </a:r>
            <a:r>
              <a:rPr lang="en-US" sz="1600" dirty="0">
                <a:hlinkClick r:id="rId7"/>
              </a:rPr>
              <a:t>http://www.perceptyx.com/</a:t>
            </a:r>
            <a:endParaRPr lang="en-US" sz="1600" dirty="0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86153" y="2638512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Take a pulse check (engagement surveys)</a:t>
            </a:r>
          </a:p>
        </p:txBody>
      </p:sp>
    </p:spTree>
    <p:extLst>
      <p:ext uri="{BB962C8B-B14F-4D97-AF65-F5344CB8AC3E}">
        <p14:creationId xmlns:p14="http://schemas.microsoft.com/office/powerpoint/2010/main" val="254007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Align Everyone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6626" name="Picture 2" descr="http://www.savante.co.nz/wp-content/uploads/2012/07/ducks-in-a-row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Align Everyone</a:t>
            </a:r>
          </a:p>
        </p:txBody>
      </p:sp>
    </p:spTree>
    <p:extLst>
      <p:ext uri="{BB962C8B-B14F-4D97-AF65-F5344CB8AC3E}">
        <p14:creationId xmlns:p14="http://schemas.microsoft.com/office/powerpoint/2010/main" val="48755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Leverage Your Leadership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7652" name="Picture 4" descr="http://investmentscientist.files.wordpress.com/2012/01/how-can-i-help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742393" y="6245225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Leverage Your Leadership</a:t>
            </a:r>
          </a:p>
        </p:txBody>
      </p:sp>
    </p:spTree>
    <p:extLst>
      <p:ext uri="{BB962C8B-B14F-4D97-AF65-F5344CB8AC3E}">
        <p14:creationId xmlns:p14="http://schemas.microsoft.com/office/powerpoint/2010/main" val="246853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Autonomy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9698" name="Picture 2" descr="http://marrinconsulting.com/wp-content/uploads/2011/06/Joy-Web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3" y="1"/>
            <a:ext cx="91567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104089" y="363804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Give People Autonomy</a:t>
            </a:r>
          </a:p>
        </p:txBody>
      </p:sp>
    </p:spTree>
    <p:extLst>
      <p:ext uri="{BB962C8B-B14F-4D97-AF65-F5344CB8AC3E}">
        <p14:creationId xmlns:p14="http://schemas.microsoft.com/office/powerpoint/2010/main" val="417048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Promote and Hire for Culture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22" name="Picture 2" descr="cultural_fit_hire.jpg (340×255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76" y="80561"/>
            <a:ext cx="9055313" cy="6791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Choose your team members wisely</a:t>
            </a:r>
          </a:p>
        </p:txBody>
      </p:sp>
    </p:spTree>
    <p:extLst>
      <p:ext uri="{BB962C8B-B14F-4D97-AF65-F5344CB8AC3E}">
        <p14:creationId xmlns:p14="http://schemas.microsoft.com/office/powerpoint/2010/main" val="19767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Dynamics Matter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676" name="Picture 4" descr="http://www.usmansheikh.com/wp-content/uploads/2009/05/broken-chain-1024x76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121708" y="211359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If it’s broke, fix it</a:t>
            </a:r>
          </a:p>
        </p:txBody>
      </p:sp>
    </p:spTree>
    <p:extLst>
      <p:ext uri="{BB962C8B-B14F-4D97-AF65-F5344CB8AC3E}">
        <p14:creationId xmlns:p14="http://schemas.microsoft.com/office/powerpoint/2010/main" val="152814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Oval 1"/>
          <p:cNvSpPr/>
          <p:nvPr/>
        </p:nvSpPr>
        <p:spPr>
          <a:xfrm>
            <a:off x="-551529" y="-1506138"/>
            <a:ext cx="10224673" cy="10224673"/>
          </a:xfrm>
          <a:prstGeom prst="ellipse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246189" y="-580446"/>
            <a:ext cx="8450143" cy="8450143"/>
          </a:xfrm>
          <a:prstGeom prst="ellipse">
            <a:avLst/>
          </a:prstGeom>
          <a:solidFill>
            <a:srgbClr val="2B95BD"/>
          </a:solidFill>
          <a:ln w="57150" cmpd="sng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0" b="8819"/>
          <a:stretch/>
        </p:blipFill>
        <p:spPr bwMode="auto">
          <a:xfrm>
            <a:off x="1288233" y="2023319"/>
            <a:ext cx="4436121" cy="2967285"/>
          </a:xfrm>
          <a:prstGeom prst="roundRect">
            <a:avLst/>
          </a:prstGeom>
          <a:ln/>
          <a:ex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5877560" y="2038789"/>
            <a:ext cx="2246819" cy="3415864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231775" indent="-231775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itchFamily="34" charset="0"/>
              <a:buChar char="►"/>
            </a:pPr>
            <a:r>
              <a:rPr lang="en-US" sz="1200" b="1" dirty="0" smtClean="0"/>
              <a:t>Founded:                       </a:t>
            </a:r>
            <a:br>
              <a:rPr lang="en-US" sz="1200" b="1" dirty="0" smtClean="0"/>
            </a:br>
            <a:r>
              <a:rPr lang="en-US" sz="1200" dirty="0" smtClean="0">
                <a:solidFill>
                  <a:schemeClr val="bg1"/>
                </a:solidFill>
              </a:rPr>
              <a:t>1946</a:t>
            </a:r>
            <a:endParaRPr lang="en-US" sz="1200" dirty="0">
              <a:solidFill>
                <a:schemeClr val="bg1"/>
              </a:solidFill>
            </a:endParaRPr>
          </a:p>
          <a:p>
            <a:pPr marL="231775" indent="-231775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itchFamily="34" charset="0"/>
              <a:buChar char="►"/>
            </a:pPr>
            <a:r>
              <a:rPr lang="en-US" sz="1200" b="1" dirty="0" smtClean="0"/>
              <a:t>Corporate HQ:</a:t>
            </a:r>
            <a:br>
              <a:rPr lang="en-US" sz="1200" b="1" dirty="0" smtClean="0"/>
            </a:br>
            <a:r>
              <a:rPr lang="en-US" sz="1200" dirty="0" smtClean="0">
                <a:solidFill>
                  <a:srgbClr val="FFFFFF"/>
                </a:solidFill>
              </a:rPr>
              <a:t>San Diego, California</a:t>
            </a:r>
          </a:p>
          <a:p>
            <a:pPr marL="231775" indent="-231775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itchFamily="34" charset="0"/>
              <a:buChar char="►"/>
            </a:pPr>
            <a:r>
              <a:rPr lang="en-US" sz="1200" b="1" dirty="0" smtClean="0"/>
              <a:t>Total Employees:</a:t>
            </a:r>
            <a:br>
              <a:rPr lang="en-US" sz="1200" b="1" dirty="0" smtClean="0"/>
            </a:br>
            <a:r>
              <a:rPr lang="en-US" sz="1200" dirty="0" smtClean="0">
                <a:solidFill>
                  <a:srgbClr val="FFFFFF"/>
                </a:solidFill>
              </a:rPr>
              <a:t>~1,800 </a:t>
            </a:r>
            <a:r>
              <a:rPr lang="en-US" sz="1200" dirty="0">
                <a:solidFill>
                  <a:srgbClr val="FFFFFF"/>
                </a:solidFill>
              </a:rPr>
              <a:t>and growing</a:t>
            </a:r>
          </a:p>
          <a:p>
            <a:pPr marL="231775" indent="-231775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itchFamily="34" charset="0"/>
              <a:buChar char="►"/>
            </a:pPr>
            <a:r>
              <a:rPr lang="en-US" sz="1200" b="1" dirty="0" smtClean="0"/>
              <a:t>Three Business Units:</a:t>
            </a:r>
            <a:br>
              <a:rPr lang="en-US" sz="1200" b="1" dirty="0" smtClean="0"/>
            </a:br>
            <a:r>
              <a:rPr lang="en-US" sz="1200" dirty="0">
                <a:solidFill>
                  <a:srgbClr val="FFFFFF"/>
                </a:solidFill>
              </a:rPr>
              <a:t>Auto Physical Damage                                                                                                         Auto Casualty Solutions                                                                               </a:t>
            </a:r>
            <a:r>
              <a:rPr lang="en-US" sz="1200" dirty="0" smtClean="0">
                <a:solidFill>
                  <a:srgbClr val="FFFFFF"/>
                </a:solidFill>
              </a:rPr>
              <a:t>Workers’ </a:t>
            </a:r>
            <a:r>
              <a:rPr lang="en-US" sz="1200" dirty="0">
                <a:solidFill>
                  <a:srgbClr val="FFFFFF"/>
                </a:solidFill>
              </a:rPr>
              <a:t>Compensation </a:t>
            </a:r>
          </a:p>
          <a:p>
            <a:pPr marL="231775" indent="-231775"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 pitchFamily="34" charset="0"/>
              <a:buChar char="►"/>
            </a:pPr>
            <a:r>
              <a:rPr lang="en-US" sz="1200" b="1" dirty="0" smtClean="0"/>
              <a:t>Principal Shareholders:</a:t>
            </a:r>
            <a:br>
              <a:rPr lang="en-US" sz="1200" b="1" dirty="0" smtClean="0"/>
            </a:br>
            <a:r>
              <a:rPr lang="en-US" sz="1200" dirty="0">
                <a:solidFill>
                  <a:srgbClr val="FFFFFF"/>
                </a:solidFill>
              </a:rPr>
              <a:t>Aurora Capital Group </a:t>
            </a:r>
            <a:r>
              <a:rPr lang="en-US" sz="1200" dirty="0" smtClean="0">
                <a:solidFill>
                  <a:srgbClr val="FFFFFF"/>
                </a:solidFill>
              </a:rPr>
              <a:t>     </a:t>
            </a:r>
            <a:br>
              <a:rPr lang="en-US" sz="1200" dirty="0" smtClean="0">
                <a:solidFill>
                  <a:srgbClr val="FFFFFF"/>
                </a:solidFill>
              </a:rPr>
            </a:br>
            <a:r>
              <a:rPr lang="en-US" sz="1200" dirty="0" smtClean="0">
                <a:solidFill>
                  <a:srgbClr val="FFFFFF"/>
                </a:solidFill>
              </a:rPr>
              <a:t>GE </a:t>
            </a:r>
            <a:r>
              <a:rPr lang="en-US" sz="1200" dirty="0">
                <a:solidFill>
                  <a:srgbClr val="FFFFFF"/>
                </a:solidFill>
              </a:rPr>
              <a:t>Pension Trust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lum bright="100000"/>
          </a:blip>
          <a:stretch>
            <a:fillRect/>
          </a:stretch>
        </p:blipFill>
        <p:spPr>
          <a:xfrm>
            <a:off x="2277463" y="653889"/>
            <a:ext cx="3013364" cy="750455"/>
          </a:xfrm>
          <a:prstGeom prst="rect">
            <a:avLst/>
          </a:prstGeom>
          <a:noFill/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504" y="6017843"/>
            <a:ext cx="1740068" cy="26068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1801" y="5252428"/>
            <a:ext cx="3506205" cy="7168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93174" y="1479334"/>
            <a:ext cx="3619537" cy="40217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1398" y="5508164"/>
            <a:ext cx="1498935" cy="42065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Mitchell Corporate</a:t>
            </a:r>
            <a:r>
              <a:rPr lang="en-US" baseline="0" dirty="0" smtClean="0"/>
              <a:t> Overview</a:t>
            </a:r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26" name="Oval 25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27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8" name="Group 27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29" name="Oval 28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42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Group 42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44" name="Oval 43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45" name="Picture 9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809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Dispatch</a:t>
            </a:r>
            <a:endParaRPr lang="en-US" dirty="0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Know your customers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 your customers (1)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Picture 21" descr="persona-art1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67" r="70636" b="23363"/>
          <a:stretch/>
        </p:blipFill>
        <p:spPr>
          <a:xfrm>
            <a:off x="-282314" y="2417098"/>
            <a:ext cx="3550435" cy="2734135"/>
          </a:xfrm>
          <a:prstGeom prst="rect">
            <a:avLst/>
          </a:prstGeom>
        </p:spPr>
      </p:pic>
      <p:pic>
        <p:nvPicPr>
          <p:cNvPr id="23" name="Picture 22" descr="persona-art2.p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59" t="20566" r="60348" b="19505"/>
          <a:stretch/>
        </p:blipFill>
        <p:spPr>
          <a:xfrm>
            <a:off x="705820" y="2337277"/>
            <a:ext cx="3783675" cy="3019211"/>
          </a:xfrm>
          <a:prstGeom prst="rect">
            <a:avLst/>
          </a:prstGeom>
        </p:spPr>
      </p:pic>
      <p:pic>
        <p:nvPicPr>
          <p:cNvPr id="24" name="Picture 23" descr="persona-art3.pn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3" t="18509" r="50274" b="17500"/>
          <a:stretch/>
        </p:blipFill>
        <p:spPr>
          <a:xfrm>
            <a:off x="1619642" y="2233335"/>
            <a:ext cx="4055789" cy="3223898"/>
          </a:xfrm>
          <a:prstGeom prst="rect">
            <a:avLst/>
          </a:prstGeom>
        </p:spPr>
      </p:pic>
      <p:pic>
        <p:nvPicPr>
          <p:cNvPr id="25" name="Picture 24" descr="persona-art4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12" t="15679" r="39987" b="14104"/>
          <a:stretch/>
        </p:blipFill>
        <p:spPr>
          <a:xfrm>
            <a:off x="2632390" y="2093796"/>
            <a:ext cx="4340860" cy="3537530"/>
          </a:xfrm>
          <a:prstGeom prst="rect">
            <a:avLst/>
          </a:prstGeom>
        </p:spPr>
      </p:pic>
      <p:pic>
        <p:nvPicPr>
          <p:cNvPr id="26" name="Picture 25" descr="persona-art5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3" t="12079" r="28948" b="10761"/>
          <a:stretch/>
        </p:blipFill>
        <p:spPr>
          <a:xfrm>
            <a:off x="3782188" y="1911025"/>
            <a:ext cx="4625932" cy="3887395"/>
          </a:xfrm>
          <a:prstGeom prst="rect">
            <a:avLst/>
          </a:prstGeom>
        </p:spPr>
      </p:pic>
      <p:pic>
        <p:nvPicPr>
          <p:cNvPr id="27" name="Picture 26" descr="persona-art6.pn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53" t="8735" r="19089" b="10246"/>
          <a:stretch/>
        </p:blipFill>
        <p:spPr>
          <a:xfrm>
            <a:off x="5047226" y="1757144"/>
            <a:ext cx="4625932" cy="4081765"/>
          </a:xfrm>
          <a:prstGeom prst="rect">
            <a:avLst/>
          </a:prstGeom>
        </p:spPr>
      </p:pic>
      <p:pic>
        <p:nvPicPr>
          <p:cNvPr id="28" name="Picture 27" descr="persona-art7.p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0" t="8992" r="9659" b="9988"/>
          <a:stretch/>
        </p:blipFill>
        <p:spPr>
          <a:xfrm>
            <a:off x="6259174" y="1790179"/>
            <a:ext cx="4703678" cy="4081765"/>
          </a:xfrm>
          <a:prstGeom prst="rect">
            <a:avLst/>
          </a:prstGeom>
        </p:spPr>
      </p:pic>
      <p:pic>
        <p:nvPicPr>
          <p:cNvPr id="30" name="Picture 29" descr="persona-art8.png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64" t="6676" b="6903"/>
          <a:stretch/>
        </p:blipFill>
        <p:spPr>
          <a:xfrm>
            <a:off x="7463716" y="1630743"/>
            <a:ext cx="4744172" cy="43538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7058" y="6098676"/>
            <a:ext cx="7935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How can you truly </a:t>
            </a:r>
            <a:r>
              <a:rPr lang="en-US" b="1" dirty="0"/>
              <a:t>love</a:t>
            </a:r>
            <a:r>
              <a:rPr lang="en-US" dirty="0"/>
              <a:t> and </a:t>
            </a:r>
            <a:r>
              <a:rPr lang="en-US" b="1" dirty="0"/>
              <a:t>delight</a:t>
            </a:r>
            <a:r>
              <a:rPr lang="en-US" dirty="0"/>
              <a:t> </a:t>
            </a:r>
            <a:r>
              <a:rPr lang="en-US" dirty="0" smtClean="0"/>
              <a:t>your customers </a:t>
            </a:r>
            <a:r>
              <a:rPr lang="en-US" dirty="0"/>
              <a:t>if you don't </a:t>
            </a:r>
            <a:r>
              <a:rPr lang="en-US" b="1" dirty="0"/>
              <a:t>know</a:t>
            </a:r>
            <a:r>
              <a:rPr lang="en-US" dirty="0"/>
              <a:t> them?</a:t>
            </a:r>
          </a:p>
        </p:txBody>
      </p:sp>
    </p:spTree>
    <p:extLst>
      <p:ext uri="{BB962C8B-B14F-4D97-AF65-F5344CB8AC3E}">
        <p14:creationId xmlns:p14="http://schemas.microsoft.com/office/powerpoint/2010/main" val="239201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Know your customers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</a:t>
            </a:r>
            <a:r>
              <a:rPr lang="en-US" baseline="0" dirty="0" smtClean="0"/>
              <a:t> your customers (3)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09934"/>
            <a:ext cx="9144000" cy="4749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19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841945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Connect people through shared experiences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Create Shared Experiences (1)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4" t="9960" r="27501" b="11915"/>
          <a:stretch/>
        </p:blipFill>
        <p:spPr bwMode="auto">
          <a:xfrm>
            <a:off x="6959450" y="972008"/>
            <a:ext cx="1752600" cy="2475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5" t="28906" r="38282" b="50587"/>
          <a:stretch/>
        </p:blipFill>
        <p:spPr bwMode="auto">
          <a:xfrm>
            <a:off x="294860" y="3043015"/>
            <a:ext cx="3933350" cy="117623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1" t="28321" r="39688" b="49315"/>
          <a:stretch/>
        </p:blipFill>
        <p:spPr bwMode="auto">
          <a:xfrm>
            <a:off x="300795" y="1115636"/>
            <a:ext cx="2971800" cy="9732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0" t="33505" r="24953" b="42386"/>
          <a:stretch/>
        </p:blipFill>
        <p:spPr>
          <a:xfrm>
            <a:off x="3980376" y="1065664"/>
            <a:ext cx="2819400" cy="1112197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156" y="2300586"/>
            <a:ext cx="2188103" cy="238363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006" y="3248691"/>
            <a:ext cx="2498001" cy="175653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MWToolKitImage.bmp"/>
          <p:cNvPicPr>
            <a:picLocks noChangeAspect="1"/>
          </p:cNvPicPr>
          <p:nvPr/>
        </p:nvPicPr>
        <p:blipFill rotWithShape="1">
          <a:blip r:embed="rId12" cstate="print"/>
          <a:srcRect l="24021" t="14502" r="42258" b="64445"/>
          <a:stretch/>
        </p:blipFill>
        <p:spPr>
          <a:xfrm>
            <a:off x="1751934" y="4027885"/>
            <a:ext cx="2976883" cy="8933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6" t="29883" r="38594" b="49610"/>
          <a:stretch/>
        </p:blipFill>
        <p:spPr bwMode="auto">
          <a:xfrm>
            <a:off x="1084183" y="2076984"/>
            <a:ext cx="3325351" cy="10481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2" descr="C:\Users\rn10727\Dropbox\Camera Uploads\2013-05-17 17.18.06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88" y="4322689"/>
            <a:ext cx="1804010" cy="240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http://intranet/SiteCollectionImages/m-community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863" y="4880306"/>
            <a:ext cx="4846117" cy="176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16132" y="5579954"/>
            <a:ext cx="280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798"/>
                </a:solidFill>
              </a:rPr>
              <a:t>(m)</a:t>
            </a:r>
            <a:r>
              <a:rPr lang="en-US" sz="2400" dirty="0" smtClean="0"/>
              <a:t>Power Athletes!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886900" y="6018962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006798"/>
                </a:solidFill>
              </a:rPr>
              <a:t>H</a:t>
            </a:r>
            <a:r>
              <a:rPr lang="en-US" sz="2400" b="1" dirty="0" err="1" smtClean="0">
                <a:solidFill>
                  <a:srgbClr val="006798"/>
                </a:solidFill>
              </a:rPr>
              <a:t>ackathon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6379651" y="5152106"/>
            <a:ext cx="3351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Communities of Practice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65504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Celebrate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9938" name="Picture 2" descr="http://www.berkeleyside.com/wp-content/uploads/2012/04/Color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9065" y="1"/>
            <a:ext cx="115260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Celebrate</a:t>
            </a:r>
          </a:p>
        </p:txBody>
      </p:sp>
    </p:spTree>
    <p:extLst>
      <p:ext uri="{BB962C8B-B14F-4D97-AF65-F5344CB8AC3E}">
        <p14:creationId xmlns:p14="http://schemas.microsoft.com/office/powerpoint/2010/main" val="141569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Find some nuts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 some nuts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0" name="Picture 2" descr="http://fellowshipofminds.files.wordpress.com/2010/03/squirrels-eating-coconu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8" y="867725"/>
            <a:ext cx="8172856" cy="519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351970" y="6063343"/>
            <a:ext cx="8278084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(or grow a pair…)                               @</a:t>
            </a:r>
            <a:r>
              <a:rPr lang="en-US" sz="2400" dirty="0" err="1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chadholdorf</a:t>
            </a:r>
            <a:r>
              <a:rPr lang="en-US" sz="2400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 #</a:t>
            </a:r>
            <a:r>
              <a:rPr lang="en-US" sz="2400" dirty="0" err="1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thankyouchad</a:t>
            </a:r>
            <a:endParaRPr lang="en-US" sz="2400" dirty="0" smtClean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16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449E58-B9DF-4F9A-AF8E-623F50DD67D4}" type="datetime1">
              <a:rPr lang="en-US" smtClean="0"/>
              <a:pPr/>
              <a:t>6/27/13</a:t>
            </a:fld>
            <a:r>
              <a:rPr lang="en-US" smtClean="0"/>
              <a:t>  |  Page </a:t>
            </a:r>
            <a:fld id="{C1CBFA0D-7AC8-4FD9-A22A-999FBD3B6755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95676" y="-2743200"/>
            <a:ext cx="14468476" cy="9610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28600" y="-22324"/>
            <a:ext cx="3657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60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So…</a:t>
            </a:r>
          </a:p>
          <a:p>
            <a:pPr algn="ctr">
              <a:lnSpc>
                <a:spcPct val="80000"/>
              </a:lnSpc>
            </a:pPr>
            <a:r>
              <a:rPr lang="en-US" sz="6000" b="1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How are we doing?</a:t>
            </a:r>
            <a:endParaRPr lang="en-US" sz="6000" b="1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487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256273" y="2753601"/>
            <a:ext cx="8806356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latin typeface="Calibri" pitchFamily="34" charset="0"/>
                <a:cs typeface="Calibri" pitchFamily="34" charset="0"/>
              </a:rPr>
              <a:t>“Only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a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Sith</a:t>
            </a:r>
            <a:r>
              <a:rPr lang="en-US" dirty="0">
                <a:latin typeface="Calibri" pitchFamily="34" charset="0"/>
                <a:cs typeface="Calibri" pitchFamily="34" charset="0"/>
              </a:rPr>
              <a:t> deals in absolutes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.” ~ Kenobi, Obi-Wan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Only the </a:t>
            </a:r>
            <a:r>
              <a:rPr lang="en-US" dirty="0" err="1" smtClean="0"/>
              <a:t>Sith</a:t>
            </a:r>
            <a:r>
              <a:rPr lang="en-US" dirty="0" smtClean="0"/>
              <a:t> deals in absolutes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005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A few bright spots…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n-US" baseline="0" dirty="0" smtClean="0"/>
              <a:t> few bright spots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679767131"/>
              </p:ext>
            </p:extLst>
          </p:nvPr>
        </p:nvGraphicFramePr>
        <p:xfrm>
          <a:off x="914400" y="1452702"/>
          <a:ext cx="6997700" cy="4864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0" name="Diagram 19"/>
          <p:cNvGraphicFramePr/>
          <p:nvPr>
            <p:extLst>
              <p:ext uri="{D42A27DB-BD31-4B8C-83A1-F6EECF244321}">
                <p14:modId xmlns:p14="http://schemas.microsoft.com/office/powerpoint/2010/main" val="2226128643"/>
              </p:ext>
            </p:extLst>
          </p:nvPr>
        </p:nvGraphicFramePr>
        <p:xfrm>
          <a:off x="1524000" y="990600"/>
          <a:ext cx="6248400" cy="47172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1" name="Line Callout 1 20"/>
          <p:cNvSpPr/>
          <p:nvPr/>
        </p:nvSpPr>
        <p:spPr bwMode="auto">
          <a:xfrm>
            <a:off x="6019800" y="4655302"/>
            <a:ext cx="2922655" cy="1052596"/>
          </a:xfrm>
          <a:prstGeom prst="borderCallout1">
            <a:avLst>
              <a:gd name="adj1" fmla="val -1744"/>
              <a:gd name="adj2" fmla="val 30347"/>
              <a:gd name="adj3" fmla="val -116684"/>
              <a:gd name="adj4" fmla="val 29621"/>
            </a:avLst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5400000" scaled="0"/>
          </a:gra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i="1" dirty="0" smtClean="0"/>
              <a:t>We have seen a </a:t>
            </a:r>
            <a:r>
              <a:rPr lang="en-US" sz="1400" i="1" dirty="0"/>
              <a:t>reduction in post release field reported defects of </a:t>
            </a:r>
            <a:r>
              <a:rPr lang="en-US" sz="1400" i="1" dirty="0" smtClean="0"/>
              <a:t>44</a:t>
            </a:r>
            <a:r>
              <a:rPr lang="en-US" sz="1400" i="1" dirty="0"/>
              <a:t>%. </a:t>
            </a:r>
            <a:endParaRPr lang="en-US" sz="1400" i="1" dirty="0" smtClean="0"/>
          </a:p>
          <a:p>
            <a:pPr eaLnBrk="0" hangingPunct="0">
              <a:spcBef>
                <a:spcPct val="20000"/>
              </a:spcBef>
            </a:pPr>
            <a:r>
              <a:rPr lang="en-US" sz="1200" dirty="0" smtClean="0"/>
              <a:t>                          − A Mitchell Case Study</a:t>
            </a:r>
            <a:endParaRPr lang="en-US" sz="1200" dirty="0"/>
          </a:p>
        </p:txBody>
      </p:sp>
      <p:sp>
        <p:nvSpPr>
          <p:cNvPr id="22" name="Line Callout 1 21"/>
          <p:cNvSpPr/>
          <p:nvPr/>
        </p:nvSpPr>
        <p:spPr bwMode="auto">
          <a:xfrm>
            <a:off x="6397489" y="1143000"/>
            <a:ext cx="2544966" cy="1304973"/>
          </a:xfrm>
          <a:prstGeom prst="borderCallout1">
            <a:avLst>
              <a:gd name="adj1" fmla="val 43716"/>
              <a:gd name="adj2" fmla="val -1700"/>
              <a:gd name="adj3" fmla="val 94735"/>
              <a:gd name="adj4" fmla="val -34698"/>
            </a:avLst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5400000" scaled="0"/>
          </a:gra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i="1" dirty="0" smtClean="0"/>
              <a:t>New Agile development process helps – they are making changes, testing &amp; communicating with us.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 smtClean="0"/>
              <a:t>                 </a:t>
            </a:r>
            <a:r>
              <a:rPr lang="en-US" sz="1200" dirty="0" smtClean="0"/>
              <a:t>− A Mitchell Customer</a:t>
            </a:r>
          </a:p>
        </p:txBody>
      </p:sp>
      <p:sp>
        <p:nvSpPr>
          <p:cNvPr id="23" name="Line Callout 1 22"/>
          <p:cNvSpPr/>
          <p:nvPr/>
        </p:nvSpPr>
        <p:spPr bwMode="auto">
          <a:xfrm>
            <a:off x="457200" y="1219200"/>
            <a:ext cx="2590800" cy="1015663"/>
          </a:xfrm>
          <a:prstGeom prst="borderCallout1">
            <a:avLst>
              <a:gd name="adj1" fmla="val 100277"/>
              <a:gd name="adj2" fmla="val 48825"/>
              <a:gd name="adj3" fmla="val 128506"/>
              <a:gd name="adj4" fmla="val 102272"/>
            </a:avLst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5400000" scaled="0"/>
          </a:gra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63500">
              <a:tabLst>
                <a:tab pos="63500" algn="l"/>
              </a:tabLst>
            </a:pPr>
            <a:r>
              <a:rPr lang="en-US" sz="1400" i="1" dirty="0" smtClean="0"/>
              <a:t>Greatest </a:t>
            </a:r>
            <a:r>
              <a:rPr lang="en-US" sz="1400" i="1" dirty="0"/>
              <a:t>thing Mitchell has done in the 14+ years I've been employed here!</a:t>
            </a:r>
            <a:endParaRPr lang="en-US" sz="1400" i="1" dirty="0" smtClean="0"/>
          </a:p>
          <a:p>
            <a:pPr marL="342900">
              <a:tabLst>
                <a:tab pos="63500" algn="l"/>
              </a:tabLst>
            </a:pPr>
            <a:r>
              <a:rPr lang="en-US" sz="1200" i="1" dirty="0" smtClean="0"/>
              <a:t>             </a:t>
            </a:r>
            <a:r>
              <a:rPr lang="en-US" sz="1200" dirty="0" smtClean="0"/>
              <a:t>− A Mitchell Employee</a:t>
            </a:r>
            <a:endParaRPr lang="en-US" sz="1200" dirty="0"/>
          </a:p>
        </p:txBody>
      </p:sp>
      <p:sp>
        <p:nvSpPr>
          <p:cNvPr id="24" name="Line Callout 1 23"/>
          <p:cNvSpPr/>
          <p:nvPr/>
        </p:nvSpPr>
        <p:spPr bwMode="auto">
          <a:xfrm>
            <a:off x="381000" y="5181600"/>
            <a:ext cx="2962411" cy="1052596"/>
          </a:xfrm>
          <a:prstGeom prst="borderCallout1">
            <a:avLst>
              <a:gd name="adj1" fmla="val -3313"/>
              <a:gd name="adj2" fmla="val 38598"/>
              <a:gd name="adj3" fmla="val -95729"/>
              <a:gd name="adj4" fmla="val 68722"/>
            </a:avLst>
          </a:prstGeom>
          <a:gradFill>
            <a:gsLst>
              <a:gs pos="0">
                <a:schemeClr val="bg2">
                  <a:lumMod val="20000"/>
                  <a:lumOff val="80000"/>
                </a:schemeClr>
              </a:gs>
              <a:gs pos="50000">
                <a:schemeClr val="bg2">
                  <a:lumMod val="20000"/>
                  <a:lumOff val="80000"/>
                </a:schemeClr>
              </a:gs>
              <a:gs pos="100000">
                <a:schemeClr val="bg2">
                  <a:lumMod val="40000"/>
                  <a:lumOff val="60000"/>
                </a:schemeClr>
              </a:gs>
            </a:gsLst>
            <a:lin ang="5400000" scaled="0"/>
          </a:gra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91440" rIns="91440" bIns="9144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400" i="1" dirty="0" smtClean="0"/>
              <a:t>We realized a </a:t>
            </a:r>
            <a:r>
              <a:rPr lang="en-US" sz="1400" i="1" dirty="0"/>
              <a:t>decrease in the time to deliver on a customer request of ~76% </a:t>
            </a:r>
            <a:r>
              <a:rPr lang="en-US" sz="1200" dirty="0" smtClean="0"/>
              <a:t>                           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 </a:t>
            </a:r>
            <a:r>
              <a:rPr lang="en-US" sz="1200" dirty="0" smtClean="0"/>
              <a:t>                          − A Mitchell Case Study</a:t>
            </a:r>
          </a:p>
        </p:txBody>
      </p:sp>
    </p:spTree>
    <p:extLst>
      <p:ext uri="{BB962C8B-B14F-4D97-AF65-F5344CB8AC3E}">
        <p14:creationId xmlns:p14="http://schemas.microsoft.com/office/powerpoint/2010/main" val="314967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results 1 year later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1-Yr later, we are improving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15" y="867725"/>
            <a:ext cx="8132441" cy="5416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62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Only the </a:t>
            </a:r>
            <a:r>
              <a:rPr lang="en-US" dirty="0" err="1" smtClean="0"/>
              <a:t>Sith</a:t>
            </a:r>
            <a:r>
              <a:rPr lang="en-US" dirty="0" smtClean="0"/>
              <a:t> deals in absolutes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65" y="793377"/>
            <a:ext cx="8527771" cy="548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70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-1191418" y="-976550"/>
            <a:ext cx="8450143" cy="8450143"/>
            <a:chOff x="-551529" y="-1506138"/>
            <a:chExt cx="10224673" cy="10224673"/>
          </a:xfrm>
        </p:grpSpPr>
        <p:sp>
          <p:nvSpPr>
            <p:cNvPr id="2" name="Oval 1"/>
            <p:cNvSpPr/>
            <p:nvPr/>
          </p:nvSpPr>
          <p:spPr>
            <a:xfrm>
              <a:off x="-551529" y="-1506138"/>
              <a:ext cx="10224673" cy="10224673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 smtClean="0"/>
            </a:p>
            <a:p>
              <a:pPr algn="ctr"/>
              <a:endParaRPr lang="en-US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335736" y="-588588"/>
              <a:ext cx="8450143" cy="8450143"/>
            </a:xfrm>
            <a:prstGeom prst="ellipse">
              <a:avLst/>
            </a:prstGeom>
            <a:solidFill>
              <a:srgbClr val="2B95BD"/>
            </a:solidFill>
            <a:ln w="57150" cmpd="sng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696" y="1119829"/>
            <a:ext cx="4496805" cy="1023186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7026205" y="520286"/>
            <a:ext cx="193507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+mn-lt"/>
              </a:rPr>
              <a:t>Auto Physical Damage</a:t>
            </a:r>
            <a:endParaRPr lang="en-US" sz="15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747158" y="868947"/>
            <a:ext cx="22090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solidFill>
                  <a:srgbClr val="FFFFFF"/>
                </a:solidFill>
                <a:latin typeface="+mn-lt"/>
              </a:rPr>
              <a:t>Workers’ Comp Solutions</a:t>
            </a:r>
            <a:endParaRPr lang="en-US" sz="15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934356" y="1228915"/>
            <a:ext cx="201813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solidFill>
                  <a:srgbClr val="FFFFFF"/>
                </a:solidFill>
                <a:latin typeface="+mn-lt"/>
              </a:rPr>
              <a:t>Auto Casualty Solutions</a:t>
            </a:r>
            <a:endParaRPr lang="en-US" sz="15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6938424" y="1579564"/>
            <a:ext cx="2003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solidFill>
                  <a:srgbClr val="FFFFFF"/>
                </a:solidFill>
                <a:latin typeface="+mn-lt"/>
              </a:rPr>
              <a:t>Intelligent Payment Solutions</a:t>
            </a:r>
            <a:endParaRPr lang="en-US" sz="15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400747" y="2175529"/>
            <a:ext cx="154771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500" dirty="0" smtClean="0">
                <a:solidFill>
                  <a:srgbClr val="FFFFFF"/>
                </a:solidFill>
                <a:latin typeface="+mn-lt"/>
              </a:rPr>
              <a:t>Global Markets</a:t>
            </a:r>
            <a:endParaRPr lang="en-US" sz="1500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04" name="Oval 103"/>
          <p:cNvSpPr/>
          <p:nvPr/>
        </p:nvSpPr>
        <p:spPr>
          <a:xfrm flipV="1">
            <a:off x="9061561" y="628509"/>
            <a:ext cx="164878" cy="164878"/>
          </a:xfrm>
          <a:prstGeom prst="ellipse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/>
          <p:cNvSpPr/>
          <p:nvPr/>
        </p:nvSpPr>
        <p:spPr>
          <a:xfrm flipV="1">
            <a:off x="9061561" y="978120"/>
            <a:ext cx="164878" cy="164878"/>
          </a:xfrm>
          <a:prstGeom prst="ellipse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/>
          <p:cNvSpPr/>
          <p:nvPr/>
        </p:nvSpPr>
        <p:spPr>
          <a:xfrm flipV="1">
            <a:off x="9061561" y="1333099"/>
            <a:ext cx="164878" cy="164878"/>
          </a:xfrm>
          <a:prstGeom prst="ellipse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Oval 106"/>
          <p:cNvSpPr/>
          <p:nvPr/>
        </p:nvSpPr>
        <p:spPr>
          <a:xfrm flipV="1">
            <a:off x="9061561" y="1688078"/>
            <a:ext cx="164878" cy="164878"/>
          </a:xfrm>
          <a:prstGeom prst="ellipse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Oval 107"/>
          <p:cNvSpPr/>
          <p:nvPr/>
        </p:nvSpPr>
        <p:spPr>
          <a:xfrm flipV="1">
            <a:off x="9061561" y="2271822"/>
            <a:ext cx="164878" cy="164878"/>
          </a:xfrm>
          <a:prstGeom prst="ellipse">
            <a:avLst/>
          </a:prstGeom>
          <a:solidFill>
            <a:srgbClr val="FFFFFF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4407039" y="2037127"/>
            <a:ext cx="4416557" cy="4247866"/>
            <a:chOff x="4407039" y="2037127"/>
            <a:chExt cx="4416557" cy="4247866"/>
          </a:xfrm>
        </p:grpSpPr>
        <p:grpSp>
          <p:nvGrpSpPr>
            <p:cNvPr id="13" name="Group 12"/>
            <p:cNvGrpSpPr/>
            <p:nvPr/>
          </p:nvGrpSpPr>
          <p:grpSpPr>
            <a:xfrm>
              <a:off x="5921281" y="2037127"/>
              <a:ext cx="1381665" cy="1381665"/>
              <a:chOff x="5998840" y="1491457"/>
              <a:chExt cx="1381665" cy="1381665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5998840" y="1491457"/>
                <a:ext cx="1381665" cy="1381665"/>
                <a:chOff x="-455878" y="-1685241"/>
                <a:chExt cx="10224673" cy="10224673"/>
              </a:xfrm>
            </p:grpSpPr>
            <p:sp>
              <p:nvSpPr>
                <p:cNvPr id="48" name="Oval 47"/>
                <p:cNvSpPr/>
                <p:nvPr/>
              </p:nvSpPr>
              <p:spPr>
                <a:xfrm>
                  <a:off x="-455878" y="-1685241"/>
                  <a:ext cx="10224673" cy="10224673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Oval 48"/>
                <p:cNvSpPr/>
                <p:nvPr/>
              </p:nvSpPr>
              <p:spPr>
                <a:xfrm>
                  <a:off x="431387" y="-645576"/>
                  <a:ext cx="8450143" cy="8450143"/>
                </a:xfrm>
                <a:prstGeom prst="ellipse">
                  <a:avLst/>
                </a:prstGeom>
                <a:solidFill>
                  <a:srgbClr val="6A1363"/>
                </a:solidFill>
                <a:ln w="57150" cmpd="sng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2" name="Picture 91"/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6415602" y="1978747"/>
                <a:ext cx="546100" cy="419100"/>
              </a:xfrm>
              <a:prstGeom prst="rect">
                <a:avLst/>
              </a:prstGeom>
            </p:spPr>
          </p:pic>
        </p:grpSp>
        <p:grpSp>
          <p:nvGrpSpPr>
            <p:cNvPr id="102" name="Group 101"/>
            <p:cNvGrpSpPr/>
            <p:nvPr/>
          </p:nvGrpSpPr>
          <p:grpSpPr>
            <a:xfrm>
              <a:off x="7441931" y="3129139"/>
              <a:ext cx="1381665" cy="1381665"/>
              <a:chOff x="7309487" y="2484691"/>
              <a:chExt cx="1381665" cy="1381665"/>
            </a:xfrm>
          </p:grpSpPr>
          <p:grpSp>
            <p:nvGrpSpPr>
              <p:cNvPr id="56" name="Group 55"/>
              <p:cNvGrpSpPr/>
              <p:nvPr/>
            </p:nvGrpSpPr>
            <p:grpSpPr>
              <a:xfrm>
                <a:off x="7309487" y="2484691"/>
                <a:ext cx="1381665" cy="1381665"/>
                <a:chOff x="-455878" y="-1685241"/>
                <a:chExt cx="10224673" cy="10224673"/>
              </a:xfrm>
            </p:grpSpPr>
            <p:sp>
              <p:nvSpPr>
                <p:cNvPr id="57" name="Oval 56"/>
                <p:cNvSpPr/>
                <p:nvPr/>
              </p:nvSpPr>
              <p:spPr>
                <a:xfrm>
                  <a:off x="-455878" y="-1685241"/>
                  <a:ext cx="10224673" cy="10224673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6"/>
                    </a:solidFill>
                  </a:endParaRPr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431387" y="-645576"/>
                  <a:ext cx="8450143" cy="8450143"/>
                </a:xfrm>
                <a:prstGeom prst="ellipse">
                  <a:avLst/>
                </a:prstGeom>
                <a:solidFill>
                  <a:srgbClr val="8E9B32"/>
                </a:solidFill>
                <a:ln w="57150" cmpd="sng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accent6"/>
                    </a:solidFill>
                  </a:endParaRPr>
                </a:p>
              </p:txBody>
            </p:sp>
          </p:grpSp>
          <p:pic>
            <p:nvPicPr>
              <p:cNvPr id="94" name="Picture 93"/>
              <p:cNvPicPr>
                <a:picLocks noChangeAspect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7736642" y="2869956"/>
                <a:ext cx="520700" cy="609600"/>
              </a:xfrm>
              <a:prstGeom prst="rect">
                <a:avLst/>
              </a:prstGeom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6893785" y="4877879"/>
              <a:ext cx="1381665" cy="1381665"/>
              <a:chOff x="6888940" y="4334297"/>
              <a:chExt cx="1381665" cy="1381665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6888940" y="4334297"/>
                <a:ext cx="1381665" cy="1381665"/>
                <a:chOff x="-455878" y="-1685241"/>
                <a:chExt cx="10224673" cy="10224673"/>
              </a:xfrm>
            </p:grpSpPr>
            <p:sp>
              <p:nvSpPr>
                <p:cNvPr id="54" name="Oval 53"/>
                <p:cNvSpPr/>
                <p:nvPr/>
              </p:nvSpPr>
              <p:spPr>
                <a:xfrm>
                  <a:off x="-455878" y="-1685241"/>
                  <a:ext cx="10224673" cy="10224673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Oval 54"/>
                <p:cNvSpPr/>
                <p:nvPr/>
              </p:nvSpPr>
              <p:spPr>
                <a:xfrm>
                  <a:off x="431387" y="-645576"/>
                  <a:ext cx="8450143" cy="8450143"/>
                </a:xfrm>
                <a:prstGeom prst="ellipse">
                  <a:avLst/>
                </a:prstGeom>
                <a:solidFill>
                  <a:srgbClr val="2B95BD"/>
                </a:solidFill>
                <a:ln w="57150" cmpd="sng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96" name="Picture 95"/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352766" y="4801939"/>
                <a:ext cx="461818" cy="519545"/>
              </a:xfrm>
              <a:prstGeom prst="rect">
                <a:avLst/>
              </a:prstGeom>
            </p:spPr>
          </p:pic>
        </p:grpSp>
        <p:grpSp>
          <p:nvGrpSpPr>
            <p:cNvPr id="50" name="Group 49"/>
            <p:cNvGrpSpPr/>
            <p:nvPr/>
          </p:nvGrpSpPr>
          <p:grpSpPr>
            <a:xfrm>
              <a:off x="5053614" y="4903328"/>
              <a:ext cx="1381665" cy="1381665"/>
              <a:chOff x="-455878" y="-1685241"/>
              <a:chExt cx="10224673" cy="10224673"/>
            </a:xfrm>
          </p:grpSpPr>
          <p:sp>
            <p:nvSpPr>
              <p:cNvPr id="51" name="Oval 50"/>
              <p:cNvSpPr/>
              <p:nvPr/>
            </p:nvSpPr>
            <p:spPr>
              <a:xfrm>
                <a:off x="-455878" y="-1685241"/>
                <a:ext cx="10224673" cy="10224673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431387" y="-645576"/>
                <a:ext cx="8450143" cy="8450143"/>
              </a:xfrm>
              <a:prstGeom prst="ellipse">
                <a:avLst/>
              </a:prstGeom>
              <a:solidFill>
                <a:schemeClr val="bg2">
                  <a:lumMod val="50000"/>
                </a:schemeClr>
              </a:solidFill>
              <a:ln w="57150" cmpd="sng">
                <a:solidFill>
                  <a:schemeClr val="bg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" name="Group 11"/>
            <p:cNvGrpSpPr/>
            <p:nvPr/>
          </p:nvGrpSpPr>
          <p:grpSpPr>
            <a:xfrm>
              <a:off x="4407039" y="3136495"/>
              <a:ext cx="1381665" cy="1381665"/>
              <a:chOff x="4712615" y="2500974"/>
              <a:chExt cx="1381665" cy="1381665"/>
            </a:xfrm>
          </p:grpSpPr>
          <p:grpSp>
            <p:nvGrpSpPr>
              <p:cNvPr id="44" name="Group 43"/>
              <p:cNvGrpSpPr/>
              <p:nvPr/>
            </p:nvGrpSpPr>
            <p:grpSpPr>
              <a:xfrm>
                <a:off x="4712615" y="2500974"/>
                <a:ext cx="1381665" cy="1381665"/>
                <a:chOff x="-455878" y="-1685241"/>
                <a:chExt cx="10224673" cy="10224673"/>
              </a:xfrm>
            </p:grpSpPr>
            <p:sp>
              <p:nvSpPr>
                <p:cNvPr id="45" name="Oval 44"/>
                <p:cNvSpPr/>
                <p:nvPr/>
              </p:nvSpPr>
              <p:spPr>
                <a:xfrm>
                  <a:off x="-455878" y="-1685241"/>
                  <a:ext cx="10224673" cy="10224673"/>
                </a:xfrm>
                <a:prstGeom prst="ellipse">
                  <a:avLst/>
                </a:prstGeom>
                <a:solidFill>
                  <a:schemeClr val="accent6"/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>
                  <a:off x="431387" y="-645576"/>
                  <a:ext cx="8450143" cy="8450143"/>
                </a:xfrm>
                <a:prstGeom prst="ellipse">
                  <a:avLst/>
                </a:prstGeom>
                <a:solidFill>
                  <a:srgbClr val="EAAF0F"/>
                </a:solidFill>
                <a:ln w="57150" cmpd="sng">
                  <a:solidFill>
                    <a:schemeClr val="bg1"/>
                  </a:solidFill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124681" y="2938182"/>
                <a:ext cx="553212" cy="553212"/>
              </a:xfrm>
              <a:prstGeom prst="rect">
                <a:avLst/>
              </a:prstGeom>
            </p:spPr>
          </p:pic>
        </p:grpSp>
        <p:sp>
          <p:nvSpPr>
            <p:cNvPr id="112" name="Freeform 111"/>
            <p:cNvSpPr/>
            <p:nvPr/>
          </p:nvSpPr>
          <p:spPr>
            <a:xfrm rot="2160000">
              <a:off x="7211742" y="3081113"/>
              <a:ext cx="327092" cy="413891"/>
            </a:xfrm>
            <a:custGeom>
              <a:avLst/>
              <a:gdLst>
                <a:gd name="connsiteX0" fmla="*/ 0 w 327092"/>
                <a:gd name="connsiteY0" fmla="*/ 82778 h 413891"/>
                <a:gd name="connsiteX1" fmla="*/ 163546 w 327092"/>
                <a:gd name="connsiteY1" fmla="*/ 82778 h 413891"/>
                <a:gd name="connsiteX2" fmla="*/ 163546 w 327092"/>
                <a:gd name="connsiteY2" fmla="*/ 0 h 413891"/>
                <a:gd name="connsiteX3" fmla="*/ 327092 w 327092"/>
                <a:gd name="connsiteY3" fmla="*/ 206946 h 413891"/>
                <a:gd name="connsiteX4" fmla="*/ 163546 w 327092"/>
                <a:gd name="connsiteY4" fmla="*/ 413891 h 413891"/>
                <a:gd name="connsiteX5" fmla="*/ 163546 w 327092"/>
                <a:gd name="connsiteY5" fmla="*/ 331113 h 413891"/>
                <a:gd name="connsiteX6" fmla="*/ 0 w 327092"/>
                <a:gd name="connsiteY6" fmla="*/ 331113 h 413891"/>
                <a:gd name="connsiteX7" fmla="*/ 0 w 327092"/>
                <a:gd name="connsiteY7" fmla="*/ 82778 h 41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092" h="413891">
                  <a:moveTo>
                    <a:pt x="0" y="82778"/>
                  </a:moveTo>
                  <a:lnTo>
                    <a:pt x="163546" y="82778"/>
                  </a:lnTo>
                  <a:lnTo>
                    <a:pt x="163546" y="0"/>
                  </a:lnTo>
                  <a:lnTo>
                    <a:pt x="327092" y="206946"/>
                  </a:lnTo>
                  <a:lnTo>
                    <a:pt x="163546" y="413891"/>
                  </a:lnTo>
                  <a:lnTo>
                    <a:pt x="163546" y="331113"/>
                  </a:lnTo>
                  <a:lnTo>
                    <a:pt x="0" y="331113"/>
                  </a:lnTo>
                  <a:lnTo>
                    <a:pt x="0" y="82778"/>
                  </a:lnTo>
                  <a:close/>
                </a:path>
              </a:pathLst>
            </a:custGeom>
          </p:spPr>
          <p:style>
            <a:lnRef idx="0">
              <a:schemeClr val="accent6">
                <a:shade val="90000"/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82778" rIns="98127" bIns="82777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/>
            </a:p>
          </p:txBody>
        </p:sp>
        <p:sp>
          <p:nvSpPr>
            <p:cNvPr id="114" name="Freeform 113"/>
            <p:cNvSpPr/>
            <p:nvPr/>
          </p:nvSpPr>
          <p:spPr>
            <a:xfrm rot="17280000">
              <a:off x="7682967" y="4496177"/>
              <a:ext cx="327092" cy="413892"/>
            </a:xfrm>
            <a:custGeom>
              <a:avLst/>
              <a:gdLst>
                <a:gd name="connsiteX0" fmla="*/ 0 w 327092"/>
                <a:gd name="connsiteY0" fmla="*/ 82778 h 413891"/>
                <a:gd name="connsiteX1" fmla="*/ 163546 w 327092"/>
                <a:gd name="connsiteY1" fmla="*/ 82778 h 413891"/>
                <a:gd name="connsiteX2" fmla="*/ 163546 w 327092"/>
                <a:gd name="connsiteY2" fmla="*/ 0 h 413891"/>
                <a:gd name="connsiteX3" fmla="*/ 327092 w 327092"/>
                <a:gd name="connsiteY3" fmla="*/ 206946 h 413891"/>
                <a:gd name="connsiteX4" fmla="*/ 163546 w 327092"/>
                <a:gd name="connsiteY4" fmla="*/ 413891 h 413891"/>
                <a:gd name="connsiteX5" fmla="*/ 163546 w 327092"/>
                <a:gd name="connsiteY5" fmla="*/ 331113 h 413891"/>
                <a:gd name="connsiteX6" fmla="*/ 0 w 327092"/>
                <a:gd name="connsiteY6" fmla="*/ 331113 h 413891"/>
                <a:gd name="connsiteX7" fmla="*/ 0 w 327092"/>
                <a:gd name="connsiteY7" fmla="*/ 82778 h 41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092" h="413891">
                  <a:moveTo>
                    <a:pt x="327092" y="331113"/>
                  </a:moveTo>
                  <a:lnTo>
                    <a:pt x="163546" y="331113"/>
                  </a:lnTo>
                  <a:lnTo>
                    <a:pt x="163546" y="413891"/>
                  </a:lnTo>
                  <a:lnTo>
                    <a:pt x="0" y="206945"/>
                  </a:lnTo>
                  <a:lnTo>
                    <a:pt x="163546" y="0"/>
                  </a:lnTo>
                  <a:lnTo>
                    <a:pt x="163546" y="82778"/>
                  </a:lnTo>
                  <a:lnTo>
                    <a:pt x="327092" y="82778"/>
                  </a:lnTo>
                  <a:lnTo>
                    <a:pt x="327092" y="331113"/>
                  </a:lnTo>
                  <a:close/>
                </a:path>
              </a:pathLst>
            </a:custGeom>
          </p:spPr>
          <p:style>
            <a:lnRef idx="0">
              <a:schemeClr val="accent6">
                <a:shade val="90000"/>
                <a:hueOff val="0"/>
                <a:satOff val="-11"/>
                <a:lumOff val="6042"/>
                <a:alphaOff val="0"/>
              </a:schemeClr>
            </a:lnRef>
            <a:fillRef idx="3">
              <a:schemeClr val="accent6">
                <a:shade val="90000"/>
                <a:hueOff val="0"/>
                <a:satOff val="-11"/>
                <a:lumOff val="6042"/>
                <a:alphaOff val="0"/>
              </a:schemeClr>
            </a:fillRef>
            <a:effectRef idx="2">
              <a:schemeClr val="accent6">
                <a:shade val="90000"/>
                <a:hueOff val="0"/>
                <a:satOff val="-11"/>
                <a:lumOff val="6042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127" tIns="82778" rIns="0" bIns="8277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/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6482778" y="5381617"/>
              <a:ext cx="327093" cy="413892"/>
            </a:xfrm>
            <a:custGeom>
              <a:avLst/>
              <a:gdLst>
                <a:gd name="connsiteX0" fmla="*/ 0 w 327092"/>
                <a:gd name="connsiteY0" fmla="*/ 82778 h 413891"/>
                <a:gd name="connsiteX1" fmla="*/ 163546 w 327092"/>
                <a:gd name="connsiteY1" fmla="*/ 82778 h 413891"/>
                <a:gd name="connsiteX2" fmla="*/ 163546 w 327092"/>
                <a:gd name="connsiteY2" fmla="*/ 0 h 413891"/>
                <a:gd name="connsiteX3" fmla="*/ 327092 w 327092"/>
                <a:gd name="connsiteY3" fmla="*/ 206946 h 413891"/>
                <a:gd name="connsiteX4" fmla="*/ 163546 w 327092"/>
                <a:gd name="connsiteY4" fmla="*/ 413891 h 413891"/>
                <a:gd name="connsiteX5" fmla="*/ 163546 w 327092"/>
                <a:gd name="connsiteY5" fmla="*/ 331113 h 413891"/>
                <a:gd name="connsiteX6" fmla="*/ 0 w 327092"/>
                <a:gd name="connsiteY6" fmla="*/ 331113 h 413891"/>
                <a:gd name="connsiteX7" fmla="*/ 0 w 327092"/>
                <a:gd name="connsiteY7" fmla="*/ 82778 h 41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092" h="413891">
                  <a:moveTo>
                    <a:pt x="327092" y="331113"/>
                  </a:moveTo>
                  <a:lnTo>
                    <a:pt x="163546" y="331113"/>
                  </a:lnTo>
                  <a:lnTo>
                    <a:pt x="163546" y="413891"/>
                  </a:lnTo>
                  <a:lnTo>
                    <a:pt x="0" y="206945"/>
                  </a:lnTo>
                  <a:lnTo>
                    <a:pt x="163546" y="0"/>
                  </a:lnTo>
                  <a:lnTo>
                    <a:pt x="163546" y="82778"/>
                  </a:lnTo>
                  <a:lnTo>
                    <a:pt x="327092" y="82778"/>
                  </a:lnTo>
                  <a:lnTo>
                    <a:pt x="327092" y="331113"/>
                  </a:lnTo>
                  <a:close/>
                </a:path>
              </a:pathLst>
            </a:custGeom>
          </p:spPr>
          <p:style>
            <a:lnRef idx="0">
              <a:schemeClr val="accent6">
                <a:shade val="90000"/>
                <a:hueOff val="0"/>
                <a:satOff val="-22"/>
                <a:lumOff val="12085"/>
                <a:alphaOff val="0"/>
              </a:schemeClr>
            </a:lnRef>
            <a:fillRef idx="3">
              <a:schemeClr val="accent6">
                <a:shade val="90000"/>
                <a:hueOff val="0"/>
                <a:satOff val="-22"/>
                <a:lumOff val="12085"/>
                <a:alphaOff val="0"/>
              </a:schemeClr>
            </a:fillRef>
            <a:effectRef idx="2">
              <a:schemeClr val="accent6">
                <a:shade val="90000"/>
                <a:hueOff val="0"/>
                <a:satOff val="-22"/>
                <a:lumOff val="120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128" tIns="82779" rIns="1" bIns="8277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/>
            </a:p>
          </p:txBody>
        </p:sp>
        <p:sp>
          <p:nvSpPr>
            <p:cNvPr id="118" name="Freeform 117"/>
            <p:cNvSpPr/>
            <p:nvPr/>
          </p:nvSpPr>
          <p:spPr>
            <a:xfrm rot="4320000">
              <a:off x="5269795" y="4513785"/>
              <a:ext cx="327093" cy="413892"/>
            </a:xfrm>
            <a:custGeom>
              <a:avLst/>
              <a:gdLst>
                <a:gd name="connsiteX0" fmla="*/ 0 w 327092"/>
                <a:gd name="connsiteY0" fmla="*/ 82778 h 413891"/>
                <a:gd name="connsiteX1" fmla="*/ 163546 w 327092"/>
                <a:gd name="connsiteY1" fmla="*/ 82778 h 413891"/>
                <a:gd name="connsiteX2" fmla="*/ 163546 w 327092"/>
                <a:gd name="connsiteY2" fmla="*/ 0 h 413891"/>
                <a:gd name="connsiteX3" fmla="*/ 327092 w 327092"/>
                <a:gd name="connsiteY3" fmla="*/ 206946 h 413891"/>
                <a:gd name="connsiteX4" fmla="*/ 163546 w 327092"/>
                <a:gd name="connsiteY4" fmla="*/ 413891 h 413891"/>
                <a:gd name="connsiteX5" fmla="*/ 163546 w 327092"/>
                <a:gd name="connsiteY5" fmla="*/ 331113 h 413891"/>
                <a:gd name="connsiteX6" fmla="*/ 0 w 327092"/>
                <a:gd name="connsiteY6" fmla="*/ 331113 h 413891"/>
                <a:gd name="connsiteX7" fmla="*/ 0 w 327092"/>
                <a:gd name="connsiteY7" fmla="*/ 82778 h 41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092" h="413891">
                  <a:moveTo>
                    <a:pt x="327092" y="331113"/>
                  </a:moveTo>
                  <a:lnTo>
                    <a:pt x="163546" y="331113"/>
                  </a:lnTo>
                  <a:lnTo>
                    <a:pt x="163546" y="413891"/>
                  </a:lnTo>
                  <a:lnTo>
                    <a:pt x="0" y="206945"/>
                  </a:lnTo>
                  <a:lnTo>
                    <a:pt x="163546" y="0"/>
                  </a:lnTo>
                  <a:lnTo>
                    <a:pt x="163546" y="82778"/>
                  </a:lnTo>
                  <a:lnTo>
                    <a:pt x="327092" y="82778"/>
                  </a:lnTo>
                  <a:lnTo>
                    <a:pt x="327092" y="331113"/>
                  </a:lnTo>
                  <a:close/>
                </a:path>
              </a:pathLst>
            </a:custGeom>
          </p:spPr>
          <p:style>
            <a:lnRef idx="0">
              <a:schemeClr val="accent6">
                <a:shade val="90000"/>
                <a:hueOff val="0"/>
                <a:satOff val="-33"/>
                <a:lumOff val="18127"/>
                <a:alphaOff val="0"/>
              </a:schemeClr>
            </a:lnRef>
            <a:fillRef idx="3">
              <a:schemeClr val="accent6">
                <a:shade val="90000"/>
                <a:hueOff val="0"/>
                <a:satOff val="-33"/>
                <a:lumOff val="18127"/>
                <a:alphaOff val="0"/>
              </a:schemeClr>
            </a:fillRef>
            <a:effectRef idx="2">
              <a:schemeClr val="accent6">
                <a:shade val="90000"/>
                <a:hueOff val="0"/>
                <a:satOff val="-33"/>
                <a:lumOff val="18127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8128" tIns="82778" rIns="0" bIns="8277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/>
            </a:p>
          </p:txBody>
        </p:sp>
        <p:sp>
          <p:nvSpPr>
            <p:cNvPr id="120" name="Freeform 119"/>
            <p:cNvSpPr/>
            <p:nvPr/>
          </p:nvSpPr>
          <p:spPr>
            <a:xfrm rot="19440000">
              <a:off x="5720320" y="3091996"/>
              <a:ext cx="327092" cy="413891"/>
            </a:xfrm>
            <a:custGeom>
              <a:avLst/>
              <a:gdLst>
                <a:gd name="connsiteX0" fmla="*/ 0 w 327092"/>
                <a:gd name="connsiteY0" fmla="*/ 82778 h 413891"/>
                <a:gd name="connsiteX1" fmla="*/ 163546 w 327092"/>
                <a:gd name="connsiteY1" fmla="*/ 82778 h 413891"/>
                <a:gd name="connsiteX2" fmla="*/ 163546 w 327092"/>
                <a:gd name="connsiteY2" fmla="*/ 0 h 413891"/>
                <a:gd name="connsiteX3" fmla="*/ 327092 w 327092"/>
                <a:gd name="connsiteY3" fmla="*/ 206946 h 413891"/>
                <a:gd name="connsiteX4" fmla="*/ 163546 w 327092"/>
                <a:gd name="connsiteY4" fmla="*/ 413891 h 413891"/>
                <a:gd name="connsiteX5" fmla="*/ 163546 w 327092"/>
                <a:gd name="connsiteY5" fmla="*/ 331113 h 413891"/>
                <a:gd name="connsiteX6" fmla="*/ 0 w 327092"/>
                <a:gd name="connsiteY6" fmla="*/ 331113 h 413891"/>
                <a:gd name="connsiteX7" fmla="*/ 0 w 327092"/>
                <a:gd name="connsiteY7" fmla="*/ 82778 h 413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27092" h="413891">
                  <a:moveTo>
                    <a:pt x="0" y="82778"/>
                  </a:moveTo>
                  <a:lnTo>
                    <a:pt x="163546" y="82778"/>
                  </a:lnTo>
                  <a:lnTo>
                    <a:pt x="163546" y="0"/>
                  </a:lnTo>
                  <a:lnTo>
                    <a:pt x="327092" y="206946"/>
                  </a:lnTo>
                  <a:lnTo>
                    <a:pt x="163546" y="413891"/>
                  </a:lnTo>
                  <a:lnTo>
                    <a:pt x="163546" y="331113"/>
                  </a:lnTo>
                  <a:lnTo>
                    <a:pt x="0" y="331113"/>
                  </a:lnTo>
                  <a:lnTo>
                    <a:pt x="0" y="82778"/>
                  </a:lnTo>
                  <a:close/>
                </a:path>
              </a:pathLst>
            </a:custGeom>
          </p:spPr>
          <p:style>
            <a:lnRef idx="0">
              <a:schemeClr val="accent6">
                <a:shade val="90000"/>
                <a:hueOff val="0"/>
                <a:satOff val="-44"/>
                <a:lumOff val="24170"/>
                <a:alphaOff val="0"/>
              </a:schemeClr>
            </a:lnRef>
            <a:fillRef idx="3">
              <a:schemeClr val="accent6">
                <a:shade val="90000"/>
                <a:hueOff val="0"/>
                <a:satOff val="-44"/>
                <a:lumOff val="24170"/>
                <a:alphaOff val="0"/>
              </a:schemeClr>
            </a:fillRef>
            <a:effectRef idx="2">
              <a:schemeClr val="accent6">
                <a:shade val="90000"/>
                <a:hueOff val="0"/>
                <a:satOff val="-44"/>
                <a:lumOff val="2417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-1" tIns="82777" rIns="98128" bIns="82778" numCol="1" spcCol="1270" anchor="ctr" anchorCtr="0">
              <a:noAutofit/>
            </a:bodyPr>
            <a:lstStyle/>
            <a:p>
              <a:pPr lvl="0" algn="ctr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1700" kern="1200"/>
            </a:p>
          </p:txBody>
        </p:sp>
        <p:pic>
          <p:nvPicPr>
            <p:cNvPr id="4" name="Picture 3" descr="DollarSign.png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4420" y="5299486"/>
              <a:ext cx="359558" cy="609357"/>
            </a:xfrm>
            <a:prstGeom prst="rect">
              <a:avLst/>
            </a:prstGeom>
          </p:spPr>
        </p:pic>
      </p:grpSp>
      <p:sp>
        <p:nvSpPr>
          <p:cNvPr id="61" name="Rectangle 3"/>
          <p:cNvSpPr txBox="1">
            <a:spLocks noChangeArrowheads="1"/>
          </p:cNvSpPr>
          <p:nvPr/>
        </p:nvSpPr>
        <p:spPr>
          <a:xfrm>
            <a:off x="711554" y="2295582"/>
            <a:ext cx="4046453" cy="3557729"/>
          </a:xfrm>
          <a:prstGeom prst="rect">
            <a:avLst/>
          </a:prstGeom>
          <a:noFill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Calibri" pitchFamily="34" charset="0"/>
                <a:ea typeface="+mn-ea"/>
                <a:cs typeface="Calibri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Calibri" pitchFamily="34" charset="0"/>
                <a:cs typeface="Calibri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Over $200M investment to date</a:t>
            </a:r>
            <a:endParaRPr lang="en-US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State-of-the-art primary and secondary data centers</a:t>
            </a:r>
            <a:endParaRPr lang="en-US" dirty="0" smtClean="0">
              <a:solidFill>
                <a:srgbClr val="EAAF0F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Industry leading up-time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and performance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Easy-to-implement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integration options</a:t>
            </a:r>
          </a:p>
          <a:p>
            <a:pPr>
              <a:spcBef>
                <a:spcPts val="600"/>
              </a:spcBef>
              <a:spcAft>
                <a:spcPts val="600"/>
              </a:spcAft>
              <a:buClr>
                <a:schemeClr val="accent3"/>
              </a:buClr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Benefits include common </a:t>
            </a:r>
            <a:br>
              <a:rPr lang="en-US" dirty="0" smtClean="0">
                <a:solidFill>
                  <a:srgbClr val="FFFFFF"/>
                </a:solidFill>
              </a:rPr>
            </a:br>
            <a:r>
              <a:rPr lang="en-US" dirty="0" smtClean="0">
                <a:solidFill>
                  <a:srgbClr val="FFFFFF"/>
                </a:solidFill>
              </a:rPr>
              <a:t>functions and platform reporting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Mitchell Solutions</a:t>
            </a:r>
            <a:endParaRPr lang="en-US" dirty="0"/>
          </a:p>
        </p:txBody>
      </p:sp>
      <p:grpSp>
        <p:nvGrpSpPr>
          <p:cNvPr id="62" name="Group 61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63" name="Oval 62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64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65" name="Group 64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66" name="Oval 65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67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3" name="Group 82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84" name="Oval 83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5" name="Picture 9">
              <a:hlinkClick r:id="rId10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0229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Only the </a:t>
            </a:r>
            <a:r>
              <a:rPr lang="en-US" dirty="0" err="1" smtClean="0"/>
              <a:t>Sith</a:t>
            </a:r>
            <a:r>
              <a:rPr lang="en-US" dirty="0" smtClean="0"/>
              <a:t> deals in absolutes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256273" y="2753601"/>
            <a:ext cx="8806356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8000" dirty="0" smtClean="0">
                <a:latin typeface="Calibri" pitchFamily="34" charset="0"/>
                <a:cs typeface="Calibri" pitchFamily="34" charset="0"/>
              </a:rPr>
              <a:t>NPS +15%</a:t>
            </a:r>
          </a:p>
        </p:txBody>
      </p:sp>
      <p:pic>
        <p:nvPicPr>
          <p:cNvPr id="2052" name="Picture 4" descr="http://www.excellent-promoted.com/wp-content/uploads/2011/11/job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845" y="537882"/>
            <a:ext cx="3802156" cy="5849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49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Response</a:t>
            </a:r>
            <a:r>
              <a:rPr lang="en-US" baseline="0" dirty="0" smtClean="0"/>
              <a:t> to </a:t>
            </a:r>
            <a:r>
              <a:rPr lang="en-US" baseline="0" dirty="0" err="1" smtClean="0"/>
              <a:t>Lean|Agile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Response to our </a:t>
            </a:r>
            <a:r>
              <a:rPr lang="en-US" dirty="0" err="1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Lean|Agile</a:t>
            </a:r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Journey</a:t>
            </a: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35" y="1025616"/>
            <a:ext cx="8071045" cy="5339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244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What’s next?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348253" y="1365867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800" dirty="0" err="1" smtClean="0">
                <a:latin typeface="Calibri" pitchFamily="34" charset="0"/>
                <a:cs typeface="Calibri" pitchFamily="34" charset="0"/>
              </a:rPr>
              <a:t>Lean|Agile</a:t>
            </a:r>
            <a:r>
              <a:rPr lang="en-US" sz="2800" dirty="0" smtClean="0">
                <a:latin typeface="Calibri" pitchFamily="34" charset="0"/>
                <a:cs typeface="Calibri" pitchFamily="34" charset="0"/>
              </a:rPr>
              <a:t> for Everyone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Living Our Way Everyday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Performance Management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Rewards &amp; Recognition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DEVOPS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Women in Technology &amp; Leadership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sz="2800" dirty="0" smtClean="0">
                <a:latin typeface="Calibri" pitchFamily="34" charset="0"/>
                <a:cs typeface="Calibri" pitchFamily="34" charset="0"/>
              </a:rPr>
              <a:t>Organizational Design</a:t>
            </a:r>
          </a:p>
        </p:txBody>
      </p:sp>
      <p:pic>
        <p:nvPicPr>
          <p:cNvPr id="4098" name="Picture 2" descr="http://2.bp.blogspot.com/-g2AmVNqJgr0/T1l5Vf4sqAI/AAAAAAAAAFY/XM8Hgrne4tM/s1600/breakthroug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231" y="2399599"/>
            <a:ext cx="2936555" cy="398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44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Dispatch</a:t>
            </a:r>
            <a:endParaRPr lang="en-US" dirty="0"/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An Open Invitation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Open Invitation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441386" y="1853914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 dirty="0" smtClean="0">
                <a:solidFill>
                  <a:srgbClr val="006798"/>
                </a:solidFill>
                <a:latin typeface="Calibri" pitchFamily="34" charset="0"/>
                <a:cs typeface="Calibri" pitchFamily="34" charset="0"/>
              </a:rPr>
              <a:t>Come and See!</a:t>
            </a:r>
          </a:p>
          <a:p>
            <a:pPr eaLnBrk="1" hangingPunct="1"/>
            <a:r>
              <a:rPr lang="en-US" sz="2000" dirty="0" smtClean="0">
                <a:solidFill>
                  <a:srgbClr val="006798"/>
                </a:solidFill>
                <a:latin typeface="Calibri" pitchFamily="34" charset="0"/>
                <a:cs typeface="Calibri" pitchFamily="34" charset="0"/>
              </a:rPr>
              <a:t>Join us in San Diego for one of our PSI events.</a:t>
            </a:r>
            <a:endParaRPr lang="en-US" sz="2000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 descr="D:\mydocs\Dropbox\Camera Uploads\2013-01-09 13.13.0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00" y="-1905000"/>
            <a:ext cx="6402667" cy="1070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161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</a:t>
            </a:r>
            <a:r>
              <a:rPr lang="en-US" baseline="0" dirty="0" smtClean="0"/>
              <a:t> Us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A bit more about us…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48253" y="1365867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YouTube</a:t>
            </a:r>
          </a:p>
          <a:p>
            <a:pPr marL="1200150" lvl="1" indent="-457200" eaLnBrk="1" hangingPunct="1">
              <a:buFont typeface="Arial" pitchFamily="34" charset="0"/>
              <a:buChar char="•"/>
            </a:pPr>
            <a:r>
              <a:rPr lang="en-US" sz="2400" dirty="0" smtClean="0">
                <a:latin typeface="+mn-lt"/>
                <a:hlinkClick r:id="rId6"/>
              </a:rPr>
              <a:t>http</a:t>
            </a:r>
            <a:r>
              <a:rPr lang="en-US" sz="2400" dirty="0">
                <a:latin typeface="+mn-lt"/>
                <a:hlinkClick r:id="rId6"/>
              </a:rPr>
              <a:t>://www.youtube.com/user/MitchellIntl</a:t>
            </a:r>
            <a:endParaRPr lang="en-US" sz="2400" dirty="0" smtClean="0">
              <a:latin typeface="+mn-lt"/>
            </a:endParaRP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WWW</a:t>
            </a:r>
          </a:p>
          <a:p>
            <a:pPr marL="1200150" lvl="1" indent="-457200" eaLnBrk="1" hangingPunct="1">
              <a:buFont typeface="Arial" pitchFamily="34" charset="0"/>
              <a:buChar char="•"/>
            </a:pPr>
            <a:r>
              <a:rPr lang="en-US" sz="2400" dirty="0" smtClean="0">
                <a:hlinkClick r:id="rId7"/>
              </a:rPr>
              <a:t>http</a:t>
            </a:r>
            <a:r>
              <a:rPr lang="en-US" sz="2400" dirty="0">
                <a:hlinkClick r:id="rId7"/>
              </a:rPr>
              <a:t>://</a:t>
            </a:r>
            <a:r>
              <a:rPr lang="en-US" sz="2400" dirty="0" smtClean="0">
                <a:hlinkClick r:id="rId7"/>
              </a:rPr>
              <a:t>www.mitchell.com</a:t>
            </a:r>
            <a:endParaRPr lang="en-US" sz="24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3937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are Hiring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8" name="Picture 4" descr="http://upload.wikimedia.org/wikipedia/commons/c/c0/I_want_yo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5559" y="3097285"/>
            <a:ext cx="2965448" cy="32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We are looking for a few good people.</a:t>
            </a: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348253" y="1365867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ryan.north@mitchell.com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dirty="0" smtClean="0">
                <a:latin typeface="+mn-lt"/>
              </a:rPr>
              <a:t>951.440.6308</a:t>
            </a:r>
          </a:p>
          <a:p>
            <a:pPr marL="457200" indent="-457200" eaLnBrk="1" hangingPunct="1">
              <a:buFont typeface="Arial" pitchFamily="34" charset="0"/>
              <a:buChar char="•"/>
            </a:pPr>
            <a:r>
              <a:rPr lang="en-US" dirty="0">
                <a:hlinkClick r:id="rId7"/>
              </a:rPr>
              <a:t>http://www.mitchell.com/careers/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1503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Thank you!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50" name="Picture 2" descr="https://encrypted-tbn0.gstatic.com/images?q=tbn:ANd9GcQ670yogjhDHRII4VoGmExgtum0rr8qQk0NuUPSQv7VqHTVCGR2Sw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871" y="1488227"/>
            <a:ext cx="6642233" cy="4139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47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075" r="-40" b="2151"/>
          <a:stretch/>
        </p:blipFill>
        <p:spPr>
          <a:xfrm>
            <a:off x="623147" y="415046"/>
            <a:ext cx="7582215" cy="56677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477" y="144259"/>
            <a:ext cx="1333500" cy="65532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649474" y="158258"/>
            <a:ext cx="1333500" cy="655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Mitchell Way</a:t>
            </a:r>
            <a:endParaRPr lang="en-US" dirty="0"/>
          </a:p>
        </p:txBody>
      </p:sp>
      <p:grpSp>
        <p:nvGrpSpPr>
          <p:cNvPr id="30" name="Group 2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31" name="Oval 30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32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3" name="Group 32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34" name="Oval 33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35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39" name="Group 3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40" name="Oval 3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41" name="Picture 9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141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made a BIG LEAP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340" name="Picture 4" descr="http://gabrielchapman.com/wp-content/uploads/2013/03/GiantLeap-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5237951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We made a BIG </a:t>
            </a:r>
            <a:r>
              <a:rPr lang="en-US" b="1" dirty="0" smtClean="0">
                <a:solidFill>
                  <a:srgbClr val="00B05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pitchFamily="34" charset="0"/>
                <a:cs typeface="Calibri" pitchFamily="34" charset="0"/>
              </a:rPr>
              <a:t>L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pitchFamily="34" charset="0"/>
                <a:cs typeface="Calibri" pitchFamily="34" charset="0"/>
              </a:rPr>
              <a:t>E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pitchFamily="34" charset="0"/>
                <a:cs typeface="Calibri" pitchFamily="34" charset="0"/>
              </a:rPr>
              <a:t>A</a:t>
            </a:r>
            <a:r>
              <a:rPr lang="en-US" b="1" dirty="0" smtClean="0">
                <a:solidFill>
                  <a:srgbClr val="0B67A6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pitchFamily="34" charset="0"/>
                <a:cs typeface="Calibri" pitchFamily="34" charset="0"/>
              </a:rPr>
              <a:t>P</a:t>
            </a: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5347135" y="3291846"/>
            <a:ext cx="3104293" cy="2303731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 smtClean="0">
                <a:solidFill>
                  <a:schemeClr val="tx1"/>
                </a:solidFill>
              </a:rPr>
              <a:t>Our Enterprise </a:t>
            </a:r>
            <a:r>
              <a:rPr lang="en-US" dirty="0" smtClean="0">
                <a:solidFill>
                  <a:srgbClr val="00B05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L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E</a:t>
            </a:r>
            <a:r>
              <a:rPr lang="en-US" dirty="0" smtClean="0">
                <a:solidFill>
                  <a:schemeClr val="tx1"/>
                </a:solidFill>
              </a:rPr>
              <a:t>an|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50800" dir="5400000" algn="ctr" rotWithShape="0">
                    <a:schemeClr val="tx2"/>
                  </a:outerShdw>
                </a:effectLst>
              </a:rPr>
              <a:t>A</a:t>
            </a:r>
            <a:r>
              <a:rPr lang="en-US" dirty="0" smtClean="0">
                <a:solidFill>
                  <a:schemeClr val="tx1"/>
                </a:solidFill>
              </a:rPr>
              <a:t>gile </a:t>
            </a:r>
            <a:r>
              <a:rPr lang="en-US" dirty="0">
                <a:solidFill>
                  <a:srgbClr val="0B67A6"/>
                </a:solidFill>
                <a:effectLst>
                  <a:outerShdw blurRad="50800" dist="50800" dir="5400000" algn="ctr" rotWithShape="0">
                    <a:schemeClr val="tx1"/>
                  </a:outerShdw>
                </a:effectLst>
                <a:latin typeface="Calibri" pitchFamily="34" charset="0"/>
                <a:ea typeface="+mn-ea"/>
                <a:cs typeface="Calibri" pitchFamily="34" charset="0"/>
              </a:rPr>
              <a:t>P</a:t>
            </a:r>
            <a:r>
              <a:rPr lang="en-US" dirty="0">
                <a:solidFill>
                  <a:schemeClr val="tx1"/>
                </a:solidFill>
              </a:rPr>
              <a:t>rogram </a:t>
            </a:r>
          </a:p>
        </p:txBody>
      </p:sp>
    </p:spTree>
    <p:extLst>
      <p:ext uri="{BB962C8B-B14F-4D97-AF65-F5344CB8AC3E}">
        <p14:creationId xmlns:p14="http://schemas.microsoft.com/office/powerpoint/2010/main" val="196498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2" name="Title 1"/>
          <p:cNvSpPr txBox="1">
            <a:spLocks/>
          </p:cNvSpPr>
          <p:nvPr/>
        </p:nvSpPr>
        <p:spPr>
          <a:xfrm>
            <a:off x="622310" y="1536706"/>
            <a:ext cx="7959322" cy="6127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dirty="0" smtClean="0">
                <a:solidFill>
                  <a:schemeClr val="tx1"/>
                </a:solidFill>
              </a:rPr>
              <a:t>"</a:t>
            </a:r>
            <a:r>
              <a:rPr lang="en-US" sz="3600" dirty="0">
                <a:solidFill>
                  <a:schemeClr val="tx1"/>
                </a:solidFill>
              </a:rPr>
              <a:t>If you give a change a name, you immediately will create resistance to it in </a:t>
            </a:r>
            <a:r>
              <a:rPr lang="en-US" sz="3600" dirty="0" smtClean="0">
                <a:solidFill>
                  <a:schemeClr val="tx1"/>
                </a:solidFill>
              </a:rPr>
              <a:t>your organization.“ </a:t>
            </a:r>
          </a:p>
          <a:p>
            <a:r>
              <a:rPr lang="en-US" sz="3600" dirty="0" smtClean="0">
                <a:solidFill>
                  <a:schemeClr val="tx1"/>
                </a:solidFill>
              </a:rPr>
              <a:t>~ Avery, Christopher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137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Our </a:t>
            </a:r>
            <a:r>
              <a:rPr lang="en-US" dirty="0" err="1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Lean|Agile</a:t>
            </a:r>
            <a: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  <a:t> Journey</a:t>
            </a:r>
            <a:br>
              <a:rPr lang="en-US" dirty="0" smtClean="0">
                <a:solidFill>
                  <a:schemeClr val="accent6"/>
                </a:solidFill>
                <a:latin typeface="Calibri" pitchFamily="34" charset="0"/>
                <a:cs typeface="Calibri" pitchFamily="34" charset="0"/>
              </a:rPr>
            </a:br>
            <a:endParaRPr lang="en-US" dirty="0" smtClean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</a:t>
            </a:r>
            <a:r>
              <a:rPr lang="en-US" dirty="0" err="1" smtClean="0"/>
              <a:t>Lean|Agile</a:t>
            </a:r>
            <a:r>
              <a:rPr lang="en-US" dirty="0" smtClean="0"/>
              <a:t> Journey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5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aphicFrame>
        <p:nvGraphicFramePr>
          <p:cNvPr id="93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0986333"/>
              </p:ext>
            </p:extLst>
          </p:nvPr>
        </p:nvGraphicFramePr>
        <p:xfrm>
          <a:off x="381000" y="1981200"/>
          <a:ext cx="8305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4" name="Picture 9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13600" y="1066800"/>
            <a:ext cx="1447800" cy="1092112"/>
          </a:xfrm>
          <a:prstGeom prst="rect">
            <a:avLst/>
          </a:prstGeom>
        </p:spPr>
      </p:pic>
      <p:grpSp>
        <p:nvGrpSpPr>
          <p:cNvPr id="95" name="Group 94"/>
          <p:cNvGrpSpPr/>
          <p:nvPr>
            <p:custDataLst>
              <p:tags r:id="rId1"/>
            </p:custDataLst>
          </p:nvPr>
        </p:nvGrpSpPr>
        <p:grpSpPr>
          <a:xfrm>
            <a:off x="381000" y="3276600"/>
            <a:ext cx="1348118" cy="761773"/>
            <a:chOff x="328377" y="1622624"/>
            <a:chExt cx="8499711" cy="4964144"/>
          </a:xfrm>
        </p:grpSpPr>
        <p:sp>
          <p:nvSpPr>
            <p:cNvPr id="96" name="Freeform 95"/>
            <p:cNvSpPr/>
            <p:nvPr/>
          </p:nvSpPr>
          <p:spPr bwMode="auto">
            <a:xfrm>
              <a:off x="328377" y="2301612"/>
              <a:ext cx="2644355" cy="1197224"/>
            </a:xfrm>
            <a:custGeom>
              <a:avLst/>
              <a:gdLst>
                <a:gd name="connsiteX0" fmla="*/ 0 w 2185988"/>
                <a:gd name="connsiteY0" fmla="*/ 176212 h 981075"/>
                <a:gd name="connsiteX1" fmla="*/ 1757363 w 2185988"/>
                <a:gd name="connsiteY1" fmla="*/ 981075 h 981075"/>
                <a:gd name="connsiteX2" fmla="*/ 2185988 w 2185988"/>
                <a:gd name="connsiteY2" fmla="*/ 804862 h 981075"/>
                <a:gd name="connsiteX3" fmla="*/ 423863 w 2185988"/>
                <a:gd name="connsiteY3" fmla="*/ 0 h 981075"/>
                <a:gd name="connsiteX4" fmla="*/ 0 w 2185988"/>
                <a:gd name="connsiteY4" fmla="*/ 176212 h 981075"/>
                <a:gd name="connsiteX0" fmla="*/ 0 w 2166938"/>
                <a:gd name="connsiteY0" fmla="*/ 176212 h 981075"/>
                <a:gd name="connsiteX1" fmla="*/ 1757363 w 2166938"/>
                <a:gd name="connsiteY1" fmla="*/ 981075 h 981075"/>
                <a:gd name="connsiteX2" fmla="*/ 2166938 w 2166938"/>
                <a:gd name="connsiteY2" fmla="*/ 785812 h 981075"/>
                <a:gd name="connsiteX3" fmla="*/ 423863 w 2166938"/>
                <a:gd name="connsiteY3" fmla="*/ 0 h 981075"/>
                <a:gd name="connsiteX4" fmla="*/ 0 w 2166938"/>
                <a:gd name="connsiteY4" fmla="*/ 176212 h 981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938" h="981075">
                  <a:moveTo>
                    <a:pt x="0" y="176212"/>
                  </a:moveTo>
                  <a:lnTo>
                    <a:pt x="1757363" y="981075"/>
                  </a:lnTo>
                  <a:lnTo>
                    <a:pt x="2166938" y="785812"/>
                  </a:lnTo>
                  <a:lnTo>
                    <a:pt x="423863" y="0"/>
                  </a:lnTo>
                  <a:lnTo>
                    <a:pt x="0" y="176212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/>
                </a:gs>
                <a:gs pos="68000">
                  <a:schemeClr val="accent1">
                    <a:lumMod val="40000"/>
                    <a:lumOff val="60000"/>
                  </a:schemeClr>
                </a:gs>
                <a:gs pos="100000">
                  <a:schemeClr val="accent1">
                    <a:lumMod val="20000"/>
                    <a:lumOff val="80000"/>
                    <a:alpha val="28000"/>
                  </a:schemeClr>
                </a:gs>
              </a:gsLst>
              <a:lin ang="16200000" scaled="1"/>
              <a:tileRect/>
            </a:gra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91440" rIns="91440" bIns="9144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20000"/>
                </a:spcBef>
              </a:pPr>
              <a:endParaRPr lang="en-US" sz="2200" i="1" dirty="0" smtClean="0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4379180" y="1807611"/>
              <a:ext cx="0" cy="1708660"/>
            </a:xfrm>
            <a:custGeom>
              <a:avLst/>
              <a:gdLst>
                <a:gd name="connsiteX0" fmla="*/ 0 w 0"/>
                <a:gd name="connsiteY0" fmla="*/ 0 h 1400175"/>
                <a:gd name="connsiteX1" fmla="*/ 0 w 0"/>
                <a:gd name="connsiteY1" fmla="*/ 1400175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400175">
                  <a:moveTo>
                    <a:pt x="0" y="0"/>
                  </a:moveTo>
                  <a:lnTo>
                    <a:pt x="0" y="1400175"/>
                  </a:lnTo>
                </a:path>
              </a:pathLst>
            </a:custGeom>
            <a:noFill/>
            <a:ln w="0"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reeform 97"/>
            <p:cNvSpPr/>
            <p:nvPr/>
          </p:nvSpPr>
          <p:spPr>
            <a:xfrm>
              <a:off x="4334623" y="3936654"/>
              <a:ext cx="3432818" cy="1604048"/>
            </a:xfrm>
            <a:custGeom>
              <a:avLst/>
              <a:gdLst>
                <a:gd name="connsiteX0" fmla="*/ 0 w 2813050"/>
                <a:gd name="connsiteY0" fmla="*/ 327025 h 1314450"/>
                <a:gd name="connsiteX1" fmla="*/ 2022475 w 2813050"/>
                <a:gd name="connsiteY1" fmla="*/ 1212850 h 1314450"/>
                <a:gd name="connsiteX2" fmla="*/ 1924050 w 2813050"/>
                <a:gd name="connsiteY2" fmla="*/ 1260475 h 1314450"/>
                <a:gd name="connsiteX3" fmla="*/ 2813050 w 2813050"/>
                <a:gd name="connsiteY3" fmla="*/ 1314450 h 1314450"/>
                <a:gd name="connsiteX4" fmla="*/ 2593975 w 2813050"/>
                <a:gd name="connsiteY4" fmla="*/ 949325 h 1314450"/>
                <a:gd name="connsiteX5" fmla="*/ 2495550 w 2813050"/>
                <a:gd name="connsiteY5" fmla="*/ 1003300 h 1314450"/>
                <a:gd name="connsiteX6" fmla="*/ 196850 w 2813050"/>
                <a:gd name="connsiteY6" fmla="*/ 0 h 1314450"/>
                <a:gd name="connsiteX7" fmla="*/ 0 w 2813050"/>
                <a:gd name="connsiteY7" fmla="*/ 327025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3050" h="1314450">
                  <a:moveTo>
                    <a:pt x="0" y="327025"/>
                  </a:moveTo>
                  <a:lnTo>
                    <a:pt x="2022475" y="1212850"/>
                  </a:lnTo>
                  <a:lnTo>
                    <a:pt x="1924050" y="1260475"/>
                  </a:lnTo>
                  <a:lnTo>
                    <a:pt x="2813050" y="1314450"/>
                  </a:lnTo>
                  <a:lnTo>
                    <a:pt x="2593975" y="949325"/>
                  </a:lnTo>
                  <a:lnTo>
                    <a:pt x="2495550" y="1003300"/>
                  </a:lnTo>
                  <a:lnTo>
                    <a:pt x="196850" y="0"/>
                  </a:lnTo>
                  <a:lnTo>
                    <a:pt x="0" y="327025"/>
                  </a:lnTo>
                  <a:close/>
                </a:path>
              </a:pathLst>
            </a:custGeom>
            <a:gradFill flip="none" rotWithShape="1">
              <a:gsLst>
                <a:gs pos="39000">
                  <a:srgbClr val="76C9FA"/>
                </a:gs>
                <a:gs pos="0">
                  <a:schemeClr val="tx2"/>
                </a:gs>
                <a:gs pos="100000">
                  <a:schemeClr val="tx2">
                    <a:lumMod val="20000"/>
                    <a:lumOff val="80000"/>
                  </a:schemeClr>
                </a:gs>
              </a:gsLst>
              <a:lin ang="13500000" scaled="1"/>
              <a:tileRect/>
            </a:gradFill>
            <a:ln w="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2" name="Group 101"/>
            <p:cNvGrpSpPr/>
            <p:nvPr/>
          </p:nvGrpSpPr>
          <p:grpSpPr>
            <a:xfrm>
              <a:off x="1277633" y="1770802"/>
              <a:ext cx="988001" cy="1402573"/>
              <a:chOff x="1711325" y="2193925"/>
              <a:chExt cx="809625" cy="1149350"/>
            </a:xfrm>
          </p:grpSpPr>
          <p:grpSp>
            <p:nvGrpSpPr>
              <p:cNvPr id="132" name="Group 131"/>
              <p:cNvGrpSpPr/>
              <p:nvPr/>
            </p:nvGrpSpPr>
            <p:grpSpPr>
              <a:xfrm>
                <a:off x="1711325" y="2889250"/>
                <a:ext cx="809625" cy="454025"/>
                <a:chOff x="1711325" y="2193925"/>
                <a:chExt cx="809625" cy="454025"/>
              </a:xfrm>
            </p:grpSpPr>
            <p:sp>
              <p:nvSpPr>
                <p:cNvPr id="157" name="Freeform 156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Freeform 157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Freeform 158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3" name="Group 132"/>
              <p:cNvGrpSpPr/>
              <p:nvPr/>
            </p:nvGrpSpPr>
            <p:grpSpPr>
              <a:xfrm>
                <a:off x="1711325" y="2773365"/>
                <a:ext cx="809625" cy="454025"/>
                <a:chOff x="1711325" y="2193925"/>
                <a:chExt cx="809625" cy="454025"/>
              </a:xfrm>
            </p:grpSpPr>
            <p:sp>
              <p:nvSpPr>
                <p:cNvPr id="154" name="Freeform 153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Freeform 154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Freeform 155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4" name="Group 133"/>
              <p:cNvGrpSpPr/>
              <p:nvPr/>
            </p:nvGrpSpPr>
            <p:grpSpPr>
              <a:xfrm>
                <a:off x="1711325" y="2657477"/>
                <a:ext cx="809625" cy="454025"/>
                <a:chOff x="1711325" y="2193925"/>
                <a:chExt cx="809625" cy="454025"/>
              </a:xfrm>
            </p:grpSpPr>
            <p:sp>
              <p:nvSpPr>
                <p:cNvPr id="151" name="Freeform 150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Freeform 151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Freeform 152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5" name="Group 134"/>
              <p:cNvGrpSpPr/>
              <p:nvPr/>
            </p:nvGrpSpPr>
            <p:grpSpPr>
              <a:xfrm>
                <a:off x="1711325" y="2541589"/>
                <a:ext cx="809625" cy="454025"/>
                <a:chOff x="1711325" y="2193925"/>
                <a:chExt cx="809625" cy="454025"/>
              </a:xfrm>
            </p:grpSpPr>
            <p:sp>
              <p:nvSpPr>
                <p:cNvPr id="148" name="Freeform 147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Freeform 148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Freeform 149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6" name="Group 135"/>
              <p:cNvGrpSpPr/>
              <p:nvPr/>
            </p:nvGrpSpPr>
            <p:grpSpPr>
              <a:xfrm>
                <a:off x="1711325" y="2425701"/>
                <a:ext cx="809625" cy="454025"/>
                <a:chOff x="1711325" y="2193925"/>
                <a:chExt cx="809625" cy="454025"/>
              </a:xfrm>
            </p:grpSpPr>
            <p:sp>
              <p:nvSpPr>
                <p:cNvPr id="145" name="Freeform 144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6" name="Freeform 145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Freeform 146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7" name="Group 136"/>
              <p:cNvGrpSpPr/>
              <p:nvPr/>
            </p:nvGrpSpPr>
            <p:grpSpPr>
              <a:xfrm>
                <a:off x="1711325" y="2309813"/>
                <a:ext cx="809625" cy="454025"/>
                <a:chOff x="1711325" y="2193925"/>
                <a:chExt cx="809625" cy="454025"/>
              </a:xfrm>
            </p:grpSpPr>
            <p:sp>
              <p:nvSpPr>
                <p:cNvPr id="142" name="Freeform 141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Freeform 142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Freeform 143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 w="0">
                  <a:solidFill>
                    <a:schemeClr val="accent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38" name="Group 137"/>
              <p:cNvGrpSpPr/>
              <p:nvPr/>
            </p:nvGrpSpPr>
            <p:grpSpPr>
              <a:xfrm>
                <a:off x="1711325" y="2193925"/>
                <a:ext cx="809625" cy="454025"/>
                <a:chOff x="1711325" y="2193925"/>
                <a:chExt cx="809625" cy="454025"/>
              </a:xfrm>
            </p:grpSpPr>
            <p:sp>
              <p:nvSpPr>
                <p:cNvPr id="139" name="Freeform 138"/>
                <p:cNvSpPr/>
                <p:nvPr/>
              </p:nvSpPr>
              <p:spPr>
                <a:xfrm>
                  <a:off x="1714500" y="2355850"/>
                  <a:ext cx="498475" cy="292100"/>
                </a:xfrm>
                <a:custGeom>
                  <a:avLst/>
                  <a:gdLst>
                    <a:gd name="connsiteX0" fmla="*/ 0 w 498475"/>
                    <a:gd name="connsiteY0" fmla="*/ 12700 h 292100"/>
                    <a:gd name="connsiteX1" fmla="*/ 3175 w 498475"/>
                    <a:gd name="connsiteY1" fmla="*/ 117475 h 292100"/>
                    <a:gd name="connsiteX2" fmla="*/ 400050 w 498475"/>
                    <a:gd name="connsiteY2" fmla="*/ 292100 h 292100"/>
                    <a:gd name="connsiteX3" fmla="*/ 498475 w 498475"/>
                    <a:gd name="connsiteY3" fmla="*/ 203200 h 292100"/>
                    <a:gd name="connsiteX4" fmla="*/ 412750 w 498475"/>
                    <a:gd name="connsiteY4" fmla="*/ 130175 h 292100"/>
                    <a:gd name="connsiteX5" fmla="*/ 130175 w 498475"/>
                    <a:gd name="connsiteY5" fmla="*/ 0 h 292100"/>
                    <a:gd name="connsiteX6" fmla="*/ 0 w 498475"/>
                    <a:gd name="connsiteY6" fmla="*/ 12700 h 292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98475" h="292100">
                      <a:moveTo>
                        <a:pt x="0" y="12700"/>
                      </a:moveTo>
                      <a:cubicBezTo>
                        <a:pt x="1058" y="47625"/>
                        <a:pt x="2117" y="82550"/>
                        <a:pt x="3175" y="117475"/>
                      </a:cubicBezTo>
                      <a:lnTo>
                        <a:pt x="400050" y="292100"/>
                      </a:lnTo>
                      <a:lnTo>
                        <a:pt x="498475" y="203200"/>
                      </a:lnTo>
                      <a:lnTo>
                        <a:pt x="412750" y="130175"/>
                      </a:lnTo>
                      <a:lnTo>
                        <a:pt x="130175" y="0"/>
                      </a:lnTo>
                      <a:lnTo>
                        <a:pt x="0" y="12700"/>
                      </a:ln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 w="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Freeform 139"/>
                <p:cNvSpPr/>
                <p:nvPr/>
              </p:nvSpPr>
              <p:spPr>
                <a:xfrm>
                  <a:off x="2112169" y="2374106"/>
                  <a:ext cx="407194" cy="273844"/>
                </a:xfrm>
                <a:custGeom>
                  <a:avLst/>
                  <a:gdLst>
                    <a:gd name="connsiteX0" fmla="*/ 407194 w 407194"/>
                    <a:gd name="connsiteY0" fmla="*/ 0 h 273844"/>
                    <a:gd name="connsiteX1" fmla="*/ 402431 w 407194"/>
                    <a:gd name="connsiteY1" fmla="*/ 97632 h 273844"/>
                    <a:gd name="connsiteX2" fmla="*/ 0 w 407194"/>
                    <a:gd name="connsiteY2" fmla="*/ 273844 h 273844"/>
                    <a:gd name="connsiteX3" fmla="*/ 2381 w 407194"/>
                    <a:gd name="connsiteY3" fmla="*/ 147638 h 273844"/>
                    <a:gd name="connsiteX4" fmla="*/ 102394 w 407194"/>
                    <a:gd name="connsiteY4" fmla="*/ 47625 h 273844"/>
                    <a:gd name="connsiteX5" fmla="*/ 407194 w 407194"/>
                    <a:gd name="connsiteY5" fmla="*/ 0 h 2738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07194" h="273844">
                      <a:moveTo>
                        <a:pt x="407194" y="0"/>
                      </a:moveTo>
                      <a:lnTo>
                        <a:pt x="402431" y="97632"/>
                      </a:lnTo>
                      <a:lnTo>
                        <a:pt x="0" y="273844"/>
                      </a:lnTo>
                      <a:cubicBezTo>
                        <a:pt x="794" y="231775"/>
                        <a:pt x="1587" y="189707"/>
                        <a:pt x="2381" y="147638"/>
                      </a:cubicBezTo>
                      <a:lnTo>
                        <a:pt x="102394" y="47625"/>
                      </a:lnTo>
                      <a:lnTo>
                        <a:pt x="407194" y="0"/>
                      </a:lnTo>
                      <a:close/>
                    </a:path>
                  </a:pathLst>
                </a:custGeom>
                <a:solidFill>
                  <a:schemeClr val="accent6">
                    <a:lumMod val="60000"/>
                    <a:lumOff val="40000"/>
                  </a:schemeClr>
                </a:solidFill>
                <a:ln w="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Freeform 140"/>
                <p:cNvSpPr/>
                <p:nvPr/>
              </p:nvSpPr>
              <p:spPr>
                <a:xfrm>
                  <a:off x="1711325" y="2193925"/>
                  <a:ext cx="809625" cy="358775"/>
                </a:xfrm>
                <a:custGeom>
                  <a:avLst/>
                  <a:gdLst>
                    <a:gd name="connsiteX0" fmla="*/ 403225 w 809625"/>
                    <a:gd name="connsiteY0" fmla="*/ 0 h 358775"/>
                    <a:gd name="connsiteX1" fmla="*/ 809625 w 809625"/>
                    <a:gd name="connsiteY1" fmla="*/ 180975 h 358775"/>
                    <a:gd name="connsiteX2" fmla="*/ 403225 w 809625"/>
                    <a:gd name="connsiteY2" fmla="*/ 358775 h 358775"/>
                    <a:gd name="connsiteX3" fmla="*/ 0 w 809625"/>
                    <a:gd name="connsiteY3" fmla="*/ 177800 h 358775"/>
                    <a:gd name="connsiteX4" fmla="*/ 403225 w 809625"/>
                    <a:gd name="connsiteY4" fmla="*/ 0 h 3587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09625" h="358775">
                      <a:moveTo>
                        <a:pt x="403225" y="0"/>
                      </a:moveTo>
                      <a:lnTo>
                        <a:pt x="809625" y="180975"/>
                      </a:lnTo>
                      <a:lnTo>
                        <a:pt x="403225" y="358775"/>
                      </a:lnTo>
                      <a:lnTo>
                        <a:pt x="0" y="177800"/>
                      </a:lnTo>
                      <a:lnTo>
                        <a:pt x="403225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 w="0">
                  <a:solidFill>
                    <a:schemeClr val="tx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03" name="Group 102"/>
            <p:cNvGrpSpPr/>
            <p:nvPr/>
          </p:nvGrpSpPr>
          <p:grpSpPr>
            <a:xfrm>
              <a:off x="2557190" y="2340772"/>
              <a:ext cx="3649791" cy="2219423"/>
              <a:chOff x="2759869" y="2660991"/>
              <a:chExt cx="2990850" cy="1818724"/>
            </a:xfr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50000">
                  <a:schemeClr val="bg2">
                    <a:lumMod val="20000"/>
                    <a:lumOff val="80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5400000" scaled="0"/>
            </a:gradFill>
          </p:grpSpPr>
          <p:sp>
            <p:nvSpPr>
              <p:cNvPr id="128" name="Freeform 127"/>
              <p:cNvSpPr/>
              <p:nvPr/>
            </p:nvSpPr>
            <p:spPr>
              <a:xfrm>
                <a:off x="2759869" y="3440907"/>
                <a:ext cx="2455069" cy="1038808"/>
              </a:xfrm>
              <a:custGeom>
                <a:avLst/>
                <a:gdLst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1018706"/>
                  <a:gd name="connsiteX1" fmla="*/ 478631 w 2455069"/>
                  <a:gd name="connsiteY1" fmla="*/ 0 h 1018706"/>
                  <a:gd name="connsiteX2" fmla="*/ 2081212 w 2455069"/>
                  <a:gd name="connsiteY2" fmla="*/ 704850 h 1018706"/>
                  <a:gd name="connsiteX3" fmla="*/ 2455069 w 2455069"/>
                  <a:gd name="connsiteY3" fmla="*/ 816769 h 1018706"/>
                  <a:gd name="connsiteX4" fmla="*/ 1745456 w 2455069"/>
                  <a:gd name="connsiteY4" fmla="*/ 983457 h 1018706"/>
                  <a:gd name="connsiteX5" fmla="*/ 0 w 2455069"/>
                  <a:gd name="connsiteY5" fmla="*/ 214313 h 1018706"/>
                  <a:gd name="connsiteX0" fmla="*/ 0 w 2455069"/>
                  <a:gd name="connsiteY0" fmla="*/ 214313 h 1038808"/>
                  <a:gd name="connsiteX1" fmla="*/ 478631 w 2455069"/>
                  <a:gd name="connsiteY1" fmla="*/ 0 h 1038808"/>
                  <a:gd name="connsiteX2" fmla="*/ 2081212 w 2455069"/>
                  <a:gd name="connsiteY2" fmla="*/ 704850 h 1038808"/>
                  <a:gd name="connsiteX3" fmla="*/ 2455069 w 2455069"/>
                  <a:gd name="connsiteY3" fmla="*/ 816769 h 1038808"/>
                  <a:gd name="connsiteX4" fmla="*/ 1745456 w 2455069"/>
                  <a:gd name="connsiteY4" fmla="*/ 983457 h 1038808"/>
                  <a:gd name="connsiteX5" fmla="*/ 0 w 2455069"/>
                  <a:gd name="connsiteY5" fmla="*/ 214313 h 1038808"/>
                  <a:gd name="connsiteX0" fmla="*/ 0 w 2455069"/>
                  <a:gd name="connsiteY0" fmla="*/ 214313 h 1038808"/>
                  <a:gd name="connsiteX1" fmla="*/ 478631 w 2455069"/>
                  <a:gd name="connsiteY1" fmla="*/ 0 h 1038808"/>
                  <a:gd name="connsiteX2" fmla="*/ 2081212 w 2455069"/>
                  <a:gd name="connsiteY2" fmla="*/ 704850 h 1038808"/>
                  <a:gd name="connsiteX3" fmla="*/ 2455069 w 2455069"/>
                  <a:gd name="connsiteY3" fmla="*/ 816769 h 1038808"/>
                  <a:gd name="connsiteX4" fmla="*/ 1745456 w 2455069"/>
                  <a:gd name="connsiteY4" fmla="*/ 983457 h 1038808"/>
                  <a:gd name="connsiteX5" fmla="*/ 0 w 2455069"/>
                  <a:gd name="connsiteY5" fmla="*/ 214313 h 1038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55069" h="1038808">
                    <a:moveTo>
                      <a:pt x="0" y="214313"/>
                    </a:moveTo>
                    <a:lnTo>
                      <a:pt x="478631" y="0"/>
                    </a:lnTo>
                    <a:lnTo>
                      <a:pt x="2081212" y="704850"/>
                    </a:lnTo>
                    <a:cubicBezTo>
                      <a:pt x="2220119" y="763588"/>
                      <a:pt x="2313781" y="817562"/>
                      <a:pt x="2455069" y="816769"/>
                    </a:cubicBezTo>
                    <a:cubicBezTo>
                      <a:pt x="2356644" y="1012826"/>
                      <a:pt x="2070100" y="1106488"/>
                      <a:pt x="1745456" y="983457"/>
                    </a:cubicBezTo>
                    <a:lnTo>
                      <a:pt x="0" y="214313"/>
                    </a:ln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 128"/>
              <p:cNvSpPr/>
              <p:nvPr/>
            </p:nvSpPr>
            <p:spPr>
              <a:xfrm>
                <a:off x="3624734" y="2819400"/>
                <a:ext cx="782960" cy="1259681"/>
              </a:xfrm>
              <a:custGeom>
                <a:avLst/>
                <a:gdLst>
                  <a:gd name="connsiteX0" fmla="*/ 652463 w 652463"/>
                  <a:gd name="connsiteY0" fmla="*/ 1259681 h 1259681"/>
                  <a:gd name="connsiteX1" fmla="*/ 628650 w 652463"/>
                  <a:gd name="connsiteY1" fmla="*/ 828675 h 1259681"/>
                  <a:gd name="connsiteX2" fmla="*/ 559594 w 652463"/>
                  <a:gd name="connsiteY2" fmla="*/ 857250 h 1259681"/>
                  <a:gd name="connsiteX3" fmla="*/ 431007 w 652463"/>
                  <a:gd name="connsiteY3" fmla="*/ 0 h 1259681"/>
                  <a:gd name="connsiteX4" fmla="*/ 238125 w 652463"/>
                  <a:gd name="connsiteY4" fmla="*/ 47625 h 1259681"/>
                  <a:gd name="connsiteX5" fmla="*/ 78582 w 652463"/>
                  <a:gd name="connsiteY5" fmla="*/ 1071562 h 1259681"/>
                  <a:gd name="connsiteX6" fmla="*/ 0 w 652463"/>
                  <a:gd name="connsiteY6" fmla="*/ 1100137 h 1259681"/>
                  <a:gd name="connsiteX7" fmla="*/ 652463 w 652463"/>
                  <a:gd name="connsiteY7" fmla="*/ 1259681 h 1259681"/>
                  <a:gd name="connsiteX0" fmla="*/ 652463 w 652463"/>
                  <a:gd name="connsiteY0" fmla="*/ 1259681 h 1259681"/>
                  <a:gd name="connsiteX1" fmla="*/ 628650 w 652463"/>
                  <a:gd name="connsiteY1" fmla="*/ 828675 h 1259681"/>
                  <a:gd name="connsiteX2" fmla="*/ 559594 w 652463"/>
                  <a:gd name="connsiteY2" fmla="*/ 857250 h 1259681"/>
                  <a:gd name="connsiteX3" fmla="*/ 431007 w 652463"/>
                  <a:gd name="connsiteY3" fmla="*/ 0 h 1259681"/>
                  <a:gd name="connsiteX4" fmla="*/ 238125 w 652463"/>
                  <a:gd name="connsiteY4" fmla="*/ 47625 h 1259681"/>
                  <a:gd name="connsiteX5" fmla="*/ 78582 w 652463"/>
                  <a:gd name="connsiteY5" fmla="*/ 1071562 h 1259681"/>
                  <a:gd name="connsiteX6" fmla="*/ 0 w 652463"/>
                  <a:gd name="connsiteY6" fmla="*/ 1100137 h 1259681"/>
                  <a:gd name="connsiteX7" fmla="*/ 652463 w 652463"/>
                  <a:gd name="connsiteY7" fmla="*/ 1259681 h 1259681"/>
                  <a:gd name="connsiteX0" fmla="*/ 764420 w 764420"/>
                  <a:gd name="connsiteY0" fmla="*/ 1259681 h 1259681"/>
                  <a:gd name="connsiteX1" fmla="*/ 740607 w 764420"/>
                  <a:gd name="connsiteY1" fmla="*/ 828675 h 1259681"/>
                  <a:gd name="connsiteX2" fmla="*/ 671551 w 764420"/>
                  <a:gd name="connsiteY2" fmla="*/ 857250 h 1259681"/>
                  <a:gd name="connsiteX3" fmla="*/ 542964 w 764420"/>
                  <a:gd name="connsiteY3" fmla="*/ 0 h 1259681"/>
                  <a:gd name="connsiteX4" fmla="*/ 350082 w 764420"/>
                  <a:gd name="connsiteY4" fmla="*/ 47625 h 1259681"/>
                  <a:gd name="connsiteX5" fmla="*/ 190539 w 764420"/>
                  <a:gd name="connsiteY5" fmla="*/ 1071562 h 1259681"/>
                  <a:gd name="connsiteX6" fmla="*/ 111957 w 764420"/>
                  <a:gd name="connsiteY6" fmla="*/ 1100137 h 1259681"/>
                  <a:gd name="connsiteX7" fmla="*/ 764420 w 76442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2960" h="1259681">
                    <a:moveTo>
                      <a:pt x="782960" y="1259681"/>
                    </a:moveTo>
                    <a:cubicBezTo>
                      <a:pt x="763116" y="1101724"/>
                      <a:pt x="764703" y="967582"/>
                      <a:pt x="759147" y="828675"/>
                    </a:cubicBezTo>
                    <a:lnTo>
                      <a:pt x="690091" y="857250"/>
                    </a:lnTo>
                    <a:cubicBezTo>
                      <a:pt x="435298" y="504825"/>
                      <a:pt x="449585" y="135732"/>
                      <a:pt x="561504" y="0"/>
                    </a:cubicBezTo>
                    <a:lnTo>
                      <a:pt x="368622" y="47625"/>
                    </a:lnTo>
                    <a:cubicBezTo>
                      <a:pt x="-122710" y="146050"/>
                      <a:pt x="-66352" y="699294"/>
                      <a:pt x="209079" y="1071562"/>
                    </a:cubicBezTo>
                    <a:lnTo>
                      <a:pt x="130497" y="1100137"/>
                    </a:lnTo>
                    <a:cubicBezTo>
                      <a:pt x="307504" y="1177130"/>
                      <a:pt x="536897" y="1232693"/>
                      <a:pt x="782960" y="12596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 129"/>
              <p:cNvSpPr/>
              <p:nvPr/>
            </p:nvSpPr>
            <p:spPr>
              <a:xfrm>
                <a:off x="3879056" y="2660991"/>
                <a:ext cx="1769269" cy="984703"/>
              </a:xfrm>
              <a:custGeom>
                <a:avLst/>
                <a:gdLst>
                  <a:gd name="connsiteX0" fmla="*/ 0 w 1769269"/>
                  <a:gd name="connsiteY0" fmla="*/ 228600 h 971550"/>
                  <a:gd name="connsiteX1" fmla="*/ 531019 w 1769269"/>
                  <a:gd name="connsiteY1" fmla="*/ 0 h 971550"/>
                  <a:gd name="connsiteX2" fmla="*/ 1769269 w 1769269"/>
                  <a:gd name="connsiteY2" fmla="*/ 766762 h 971550"/>
                  <a:gd name="connsiteX3" fmla="*/ 1278732 w 1769269"/>
                  <a:gd name="connsiteY3" fmla="*/ 971550 h 971550"/>
                  <a:gd name="connsiteX4" fmla="*/ 0 w 1769269"/>
                  <a:gd name="connsiteY4" fmla="*/ 228600 h 971550"/>
                  <a:gd name="connsiteX0" fmla="*/ 0 w 1769269"/>
                  <a:gd name="connsiteY0" fmla="*/ 244264 h 987214"/>
                  <a:gd name="connsiteX1" fmla="*/ 531019 w 1769269"/>
                  <a:gd name="connsiteY1" fmla="*/ 15664 h 987214"/>
                  <a:gd name="connsiteX2" fmla="*/ 1769269 w 1769269"/>
                  <a:gd name="connsiteY2" fmla="*/ 782426 h 987214"/>
                  <a:gd name="connsiteX3" fmla="*/ 1278732 w 1769269"/>
                  <a:gd name="connsiteY3" fmla="*/ 987214 h 987214"/>
                  <a:gd name="connsiteX4" fmla="*/ 0 w 1769269"/>
                  <a:gd name="connsiteY4" fmla="*/ 244264 h 987214"/>
                  <a:gd name="connsiteX0" fmla="*/ 0 w 1769269"/>
                  <a:gd name="connsiteY0" fmla="*/ 244264 h 987214"/>
                  <a:gd name="connsiteX1" fmla="*/ 531019 w 1769269"/>
                  <a:gd name="connsiteY1" fmla="*/ 15664 h 987214"/>
                  <a:gd name="connsiteX2" fmla="*/ 1769269 w 1769269"/>
                  <a:gd name="connsiteY2" fmla="*/ 782426 h 987214"/>
                  <a:gd name="connsiteX3" fmla="*/ 1278732 w 1769269"/>
                  <a:gd name="connsiteY3" fmla="*/ 987214 h 987214"/>
                  <a:gd name="connsiteX4" fmla="*/ 0 w 1769269"/>
                  <a:gd name="connsiteY4" fmla="*/ 244264 h 987214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269" h="984703">
                    <a:moveTo>
                      <a:pt x="0" y="241753"/>
                    </a:moveTo>
                    <a:cubicBezTo>
                      <a:pt x="138906" y="172696"/>
                      <a:pt x="365920" y="67922"/>
                      <a:pt x="531019" y="13153"/>
                    </a:cubicBezTo>
                    <a:cubicBezTo>
                      <a:pt x="1153318" y="-97973"/>
                      <a:pt x="1647032" y="524328"/>
                      <a:pt x="1769269" y="779915"/>
                    </a:cubicBezTo>
                    <a:lnTo>
                      <a:pt x="1278732" y="984703"/>
                    </a:lnTo>
                    <a:cubicBezTo>
                      <a:pt x="1119188" y="622753"/>
                      <a:pt x="538163" y="56016"/>
                      <a:pt x="0" y="2417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 130"/>
              <p:cNvSpPr/>
              <p:nvPr/>
            </p:nvSpPr>
            <p:spPr>
              <a:xfrm>
                <a:off x="5048250" y="3248025"/>
                <a:ext cx="702469" cy="1173956"/>
              </a:xfrm>
              <a:custGeom>
                <a:avLst/>
                <a:gdLst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178594 w 726698"/>
                  <a:gd name="connsiteY0" fmla="*/ 0 h 1173956"/>
                  <a:gd name="connsiteX1" fmla="*/ 0 w 726698"/>
                  <a:gd name="connsiteY1" fmla="*/ 452438 h 1173956"/>
                  <a:gd name="connsiteX2" fmla="*/ 114300 w 726698"/>
                  <a:gd name="connsiteY2" fmla="*/ 397669 h 1173956"/>
                  <a:gd name="connsiteX3" fmla="*/ 2381 w 726698"/>
                  <a:gd name="connsiteY3" fmla="*/ 1173956 h 1173956"/>
                  <a:gd name="connsiteX4" fmla="*/ 595313 w 726698"/>
                  <a:gd name="connsiteY4" fmla="*/ 188119 h 1173956"/>
                  <a:gd name="connsiteX5" fmla="*/ 702469 w 726698"/>
                  <a:gd name="connsiteY5" fmla="*/ 138113 h 1173956"/>
                  <a:gd name="connsiteX6" fmla="*/ 178594 w 726698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2469" h="1173956">
                    <a:moveTo>
                      <a:pt x="178594" y="0"/>
                    </a:moveTo>
                    <a:lnTo>
                      <a:pt x="0" y="452438"/>
                    </a:lnTo>
                    <a:lnTo>
                      <a:pt x="114300" y="397669"/>
                    </a:lnTo>
                    <a:cubicBezTo>
                      <a:pt x="262732" y="739775"/>
                      <a:pt x="268287" y="1000919"/>
                      <a:pt x="2381" y="1173956"/>
                    </a:cubicBezTo>
                    <a:cubicBezTo>
                      <a:pt x="356392" y="1023936"/>
                      <a:pt x="915194" y="914399"/>
                      <a:pt x="595313" y="188119"/>
                    </a:cubicBezTo>
                    <a:lnTo>
                      <a:pt x="702469" y="138113"/>
                    </a:lnTo>
                    <a:lnTo>
                      <a:pt x="1785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4" name="Group 103"/>
            <p:cNvGrpSpPr/>
            <p:nvPr/>
          </p:nvGrpSpPr>
          <p:grpSpPr>
            <a:xfrm>
              <a:off x="7854618" y="5280141"/>
              <a:ext cx="973470" cy="883389"/>
              <a:chOff x="7100888" y="5069681"/>
              <a:chExt cx="797718" cy="723900"/>
            </a:xfr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50000">
                  <a:schemeClr val="bg2">
                    <a:lumMod val="20000"/>
                    <a:lumOff val="80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5400000" scaled="0"/>
            </a:gradFill>
          </p:grpSpPr>
          <p:sp>
            <p:nvSpPr>
              <p:cNvPr id="125" name="Freeform 124"/>
              <p:cNvSpPr/>
              <p:nvPr/>
            </p:nvSpPr>
            <p:spPr>
              <a:xfrm>
                <a:off x="7100888" y="5243513"/>
                <a:ext cx="547687" cy="550068"/>
              </a:xfrm>
              <a:custGeom>
                <a:avLst/>
                <a:gdLst>
                  <a:gd name="connsiteX0" fmla="*/ 0 w 547687"/>
                  <a:gd name="connsiteY0" fmla="*/ 0 h 550068"/>
                  <a:gd name="connsiteX1" fmla="*/ 295275 w 547687"/>
                  <a:gd name="connsiteY1" fmla="*/ 7143 h 550068"/>
                  <a:gd name="connsiteX2" fmla="*/ 404812 w 547687"/>
                  <a:gd name="connsiteY2" fmla="*/ 138112 h 550068"/>
                  <a:gd name="connsiteX3" fmla="*/ 547687 w 547687"/>
                  <a:gd name="connsiteY3" fmla="*/ 340518 h 550068"/>
                  <a:gd name="connsiteX4" fmla="*/ 397668 w 547687"/>
                  <a:gd name="connsiteY4" fmla="*/ 550068 h 550068"/>
                  <a:gd name="connsiteX5" fmla="*/ 0 w 547687"/>
                  <a:gd name="connsiteY5" fmla="*/ 373856 h 550068"/>
                  <a:gd name="connsiteX6" fmla="*/ 0 w 547687"/>
                  <a:gd name="connsiteY6" fmla="*/ 0 h 550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7687" h="550068">
                    <a:moveTo>
                      <a:pt x="0" y="0"/>
                    </a:moveTo>
                    <a:lnTo>
                      <a:pt x="295275" y="7143"/>
                    </a:lnTo>
                    <a:lnTo>
                      <a:pt x="404812" y="138112"/>
                    </a:lnTo>
                    <a:lnTo>
                      <a:pt x="547687" y="340518"/>
                    </a:lnTo>
                    <a:lnTo>
                      <a:pt x="397668" y="550068"/>
                    </a:lnTo>
                    <a:lnTo>
                      <a:pt x="0" y="373856"/>
                    </a:lnTo>
                    <a:cubicBezTo>
                      <a:pt x="794" y="249237"/>
                      <a:pt x="1587" y="124619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 125"/>
              <p:cNvSpPr/>
              <p:nvPr/>
            </p:nvSpPr>
            <p:spPr>
              <a:xfrm>
                <a:off x="7496175" y="5205412"/>
                <a:ext cx="402431" cy="585788"/>
              </a:xfrm>
              <a:custGeom>
                <a:avLst/>
                <a:gdLst>
                  <a:gd name="connsiteX0" fmla="*/ 200025 w 402431"/>
                  <a:gd name="connsiteY0" fmla="*/ 23812 h 545306"/>
                  <a:gd name="connsiteX1" fmla="*/ 402431 w 402431"/>
                  <a:gd name="connsiteY1" fmla="*/ 0 h 545306"/>
                  <a:gd name="connsiteX2" fmla="*/ 402431 w 402431"/>
                  <a:gd name="connsiteY2" fmla="*/ 371475 h 545306"/>
                  <a:gd name="connsiteX3" fmla="*/ 0 w 402431"/>
                  <a:gd name="connsiteY3" fmla="*/ 545306 h 545306"/>
                  <a:gd name="connsiteX4" fmla="*/ 2381 w 402431"/>
                  <a:gd name="connsiteY4" fmla="*/ 114300 h 545306"/>
                  <a:gd name="connsiteX5" fmla="*/ 200025 w 402431"/>
                  <a:gd name="connsiteY5" fmla="*/ 23812 h 545306"/>
                  <a:gd name="connsiteX0" fmla="*/ 292894 w 402431"/>
                  <a:gd name="connsiteY0" fmla="*/ 0 h 585788"/>
                  <a:gd name="connsiteX1" fmla="*/ 402431 w 402431"/>
                  <a:gd name="connsiteY1" fmla="*/ 40482 h 585788"/>
                  <a:gd name="connsiteX2" fmla="*/ 402431 w 402431"/>
                  <a:gd name="connsiteY2" fmla="*/ 411957 h 585788"/>
                  <a:gd name="connsiteX3" fmla="*/ 0 w 402431"/>
                  <a:gd name="connsiteY3" fmla="*/ 585788 h 585788"/>
                  <a:gd name="connsiteX4" fmla="*/ 2381 w 402431"/>
                  <a:gd name="connsiteY4" fmla="*/ 154782 h 585788"/>
                  <a:gd name="connsiteX5" fmla="*/ 292894 w 402431"/>
                  <a:gd name="connsiteY5" fmla="*/ 0 h 585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2431" h="585788">
                    <a:moveTo>
                      <a:pt x="292894" y="0"/>
                    </a:moveTo>
                    <a:lnTo>
                      <a:pt x="402431" y="40482"/>
                    </a:lnTo>
                    <a:lnTo>
                      <a:pt x="402431" y="411957"/>
                    </a:lnTo>
                    <a:lnTo>
                      <a:pt x="0" y="585788"/>
                    </a:lnTo>
                    <a:cubicBezTo>
                      <a:pt x="794" y="442119"/>
                      <a:pt x="1587" y="298451"/>
                      <a:pt x="2381" y="154782"/>
                    </a:cubicBezTo>
                    <a:lnTo>
                      <a:pt x="29289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 126"/>
              <p:cNvSpPr/>
              <p:nvPr/>
            </p:nvSpPr>
            <p:spPr>
              <a:xfrm>
                <a:off x="7103269" y="5069681"/>
                <a:ext cx="795337" cy="352425"/>
              </a:xfrm>
              <a:custGeom>
                <a:avLst/>
                <a:gdLst>
                  <a:gd name="connsiteX0" fmla="*/ 795337 w 795337"/>
                  <a:gd name="connsiteY0" fmla="*/ 176213 h 352425"/>
                  <a:gd name="connsiteX1" fmla="*/ 392906 w 795337"/>
                  <a:gd name="connsiteY1" fmla="*/ 352425 h 352425"/>
                  <a:gd name="connsiteX2" fmla="*/ 0 w 795337"/>
                  <a:gd name="connsiteY2" fmla="*/ 176213 h 352425"/>
                  <a:gd name="connsiteX3" fmla="*/ 395287 w 795337"/>
                  <a:gd name="connsiteY3" fmla="*/ 0 h 352425"/>
                  <a:gd name="connsiteX4" fmla="*/ 795337 w 795337"/>
                  <a:gd name="connsiteY4" fmla="*/ 176213 h 352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337" h="352425">
                    <a:moveTo>
                      <a:pt x="795337" y="176213"/>
                    </a:moveTo>
                    <a:lnTo>
                      <a:pt x="392906" y="352425"/>
                    </a:lnTo>
                    <a:lnTo>
                      <a:pt x="0" y="176213"/>
                    </a:lnTo>
                    <a:lnTo>
                      <a:pt x="395287" y="0"/>
                    </a:lnTo>
                    <a:lnTo>
                      <a:pt x="795337" y="176213"/>
                    </a:lnTo>
                    <a:close/>
                  </a:path>
                </a:pathLst>
              </a:custGeom>
              <a:solidFill>
                <a:schemeClr val="accent2"/>
              </a:solidFill>
              <a:ln w="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5" name="Freeform 104"/>
            <p:cNvSpPr/>
            <p:nvPr/>
          </p:nvSpPr>
          <p:spPr>
            <a:xfrm>
              <a:off x="8095805" y="5718930"/>
              <a:ext cx="241189" cy="435883"/>
            </a:xfrm>
            <a:custGeom>
              <a:avLst/>
              <a:gdLst>
                <a:gd name="connsiteX0" fmla="*/ 178594 w 195587"/>
                <a:gd name="connsiteY0" fmla="*/ 0 h 364332"/>
                <a:gd name="connsiteX1" fmla="*/ 9525 w 195587"/>
                <a:gd name="connsiteY1" fmla="*/ 33338 h 364332"/>
                <a:gd name="connsiteX2" fmla="*/ 0 w 195587"/>
                <a:gd name="connsiteY2" fmla="*/ 180975 h 364332"/>
                <a:gd name="connsiteX3" fmla="*/ 195263 w 195587"/>
                <a:gd name="connsiteY3" fmla="*/ 364332 h 364332"/>
                <a:gd name="connsiteX4" fmla="*/ 178594 w 195587"/>
                <a:gd name="connsiteY4" fmla="*/ 0 h 364332"/>
                <a:gd name="connsiteX0" fmla="*/ 197644 w 205341"/>
                <a:gd name="connsiteY0" fmla="*/ 0 h 357188"/>
                <a:gd name="connsiteX1" fmla="*/ 9525 w 205341"/>
                <a:gd name="connsiteY1" fmla="*/ 26194 h 357188"/>
                <a:gd name="connsiteX2" fmla="*/ 0 w 205341"/>
                <a:gd name="connsiteY2" fmla="*/ 173831 h 357188"/>
                <a:gd name="connsiteX3" fmla="*/ 195263 w 205341"/>
                <a:gd name="connsiteY3" fmla="*/ 357188 h 357188"/>
                <a:gd name="connsiteX4" fmla="*/ 197644 w 205341"/>
                <a:gd name="connsiteY4" fmla="*/ 0 h 357188"/>
                <a:gd name="connsiteX0" fmla="*/ 197644 w 197644"/>
                <a:gd name="connsiteY0" fmla="*/ 0 h 357188"/>
                <a:gd name="connsiteX1" fmla="*/ 9525 w 197644"/>
                <a:gd name="connsiteY1" fmla="*/ 26194 h 357188"/>
                <a:gd name="connsiteX2" fmla="*/ 0 w 197644"/>
                <a:gd name="connsiteY2" fmla="*/ 173831 h 357188"/>
                <a:gd name="connsiteX3" fmla="*/ 195263 w 197644"/>
                <a:gd name="connsiteY3" fmla="*/ 357188 h 357188"/>
                <a:gd name="connsiteX4" fmla="*/ 197644 w 197644"/>
                <a:gd name="connsiteY4" fmla="*/ 0 h 357188"/>
                <a:gd name="connsiteX0" fmla="*/ 197644 w 197644"/>
                <a:gd name="connsiteY0" fmla="*/ 0 h 357188"/>
                <a:gd name="connsiteX1" fmla="*/ 9525 w 197644"/>
                <a:gd name="connsiteY1" fmla="*/ 26194 h 357188"/>
                <a:gd name="connsiteX2" fmla="*/ 0 w 197644"/>
                <a:gd name="connsiteY2" fmla="*/ 173831 h 357188"/>
                <a:gd name="connsiteX3" fmla="*/ 195263 w 197644"/>
                <a:gd name="connsiteY3" fmla="*/ 357188 h 357188"/>
                <a:gd name="connsiteX4" fmla="*/ 197644 w 197644"/>
                <a:gd name="connsiteY4" fmla="*/ 0 h 357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644" h="357188">
                  <a:moveTo>
                    <a:pt x="197644" y="0"/>
                  </a:moveTo>
                  <a:lnTo>
                    <a:pt x="9525" y="26194"/>
                  </a:lnTo>
                  <a:lnTo>
                    <a:pt x="0" y="173831"/>
                  </a:lnTo>
                  <a:lnTo>
                    <a:pt x="195263" y="357188"/>
                  </a:lnTo>
                  <a:cubicBezTo>
                    <a:pt x="191294" y="246063"/>
                    <a:pt x="192088" y="125414"/>
                    <a:pt x="197644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  <a:alpha val="31000"/>
                  </a:schemeClr>
                </a:gs>
              </a:gsLst>
              <a:lin ang="10800000" scaled="1"/>
              <a:tileRect/>
            </a:gradFill>
            <a:ln w="0">
              <a:gradFill flip="none" rotWithShape="1">
                <a:gsLst>
                  <a:gs pos="0">
                    <a:schemeClr val="accent4">
                      <a:lumMod val="90000"/>
                    </a:schemeClr>
                  </a:gs>
                  <a:gs pos="63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7863334" y="5509706"/>
              <a:ext cx="267341" cy="432976"/>
            </a:xfrm>
            <a:custGeom>
              <a:avLst/>
              <a:gdLst>
                <a:gd name="connsiteX0" fmla="*/ 0 w 219075"/>
                <a:gd name="connsiteY0" fmla="*/ 0 h 354806"/>
                <a:gd name="connsiteX1" fmla="*/ 219075 w 219075"/>
                <a:gd name="connsiteY1" fmla="*/ 235744 h 354806"/>
                <a:gd name="connsiteX2" fmla="*/ 214313 w 219075"/>
                <a:gd name="connsiteY2" fmla="*/ 316706 h 354806"/>
                <a:gd name="connsiteX3" fmla="*/ 0 w 219075"/>
                <a:gd name="connsiteY3" fmla="*/ 354806 h 354806"/>
                <a:gd name="connsiteX4" fmla="*/ 0 w 219075"/>
                <a:gd name="connsiteY4" fmla="*/ 0 h 3548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9075" h="354806">
                  <a:moveTo>
                    <a:pt x="0" y="0"/>
                  </a:moveTo>
                  <a:lnTo>
                    <a:pt x="219075" y="235744"/>
                  </a:lnTo>
                  <a:lnTo>
                    <a:pt x="214313" y="316706"/>
                  </a:lnTo>
                  <a:lnTo>
                    <a:pt x="0" y="354806"/>
                  </a:ln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2"/>
                </a:gs>
                <a:gs pos="100000">
                  <a:schemeClr val="accent2">
                    <a:lumMod val="20000"/>
                    <a:lumOff val="80000"/>
                    <a:alpha val="31000"/>
                  </a:schemeClr>
                </a:gs>
              </a:gsLst>
              <a:lin ang="10800000" scaled="1"/>
              <a:tileRect/>
            </a:gradFill>
            <a:ln w="0">
              <a:gradFill flip="none" rotWithShape="1">
                <a:gsLst>
                  <a:gs pos="0">
                    <a:schemeClr val="accent4">
                      <a:lumMod val="90000"/>
                    </a:schemeClr>
                  </a:gs>
                  <a:gs pos="63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10800000" scaled="1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8572370" y="5768329"/>
              <a:ext cx="215036" cy="174353"/>
            </a:xfrm>
            <a:custGeom>
              <a:avLst/>
              <a:gdLst>
                <a:gd name="connsiteX0" fmla="*/ 0 w 176213"/>
                <a:gd name="connsiteY0" fmla="*/ 76200 h 142875"/>
                <a:gd name="connsiteX1" fmla="*/ 2382 w 176213"/>
                <a:gd name="connsiteY1" fmla="*/ 142875 h 142875"/>
                <a:gd name="connsiteX2" fmla="*/ 173832 w 176213"/>
                <a:gd name="connsiteY2" fmla="*/ 66675 h 142875"/>
                <a:gd name="connsiteX3" fmla="*/ 176213 w 176213"/>
                <a:gd name="connsiteY3" fmla="*/ 0 h 142875"/>
                <a:gd name="connsiteX4" fmla="*/ 0 w 176213"/>
                <a:gd name="connsiteY4" fmla="*/ 76200 h 142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6213" h="142875">
                  <a:moveTo>
                    <a:pt x="0" y="76200"/>
                  </a:moveTo>
                  <a:lnTo>
                    <a:pt x="2382" y="142875"/>
                  </a:lnTo>
                  <a:lnTo>
                    <a:pt x="173832" y="66675"/>
                  </a:lnTo>
                  <a:cubicBezTo>
                    <a:pt x="174626" y="44450"/>
                    <a:pt x="175419" y="22225"/>
                    <a:pt x="176213" y="0"/>
                  </a:cubicBezTo>
                  <a:lnTo>
                    <a:pt x="0" y="7620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8" name="Group 107"/>
            <p:cNvGrpSpPr/>
            <p:nvPr/>
          </p:nvGrpSpPr>
          <p:grpSpPr>
            <a:xfrm>
              <a:off x="1997806" y="2944786"/>
              <a:ext cx="988001" cy="554055"/>
              <a:chOff x="1711325" y="2193925"/>
              <a:chExt cx="809625" cy="454025"/>
            </a:xfrm>
          </p:grpSpPr>
          <p:sp>
            <p:nvSpPr>
              <p:cNvPr id="122" name="Freeform 121"/>
              <p:cNvSpPr/>
              <p:nvPr/>
            </p:nvSpPr>
            <p:spPr>
              <a:xfrm>
                <a:off x="1714500" y="2355850"/>
                <a:ext cx="498475" cy="292100"/>
              </a:xfrm>
              <a:custGeom>
                <a:avLst/>
                <a:gdLst>
                  <a:gd name="connsiteX0" fmla="*/ 0 w 498475"/>
                  <a:gd name="connsiteY0" fmla="*/ 12700 h 292100"/>
                  <a:gd name="connsiteX1" fmla="*/ 3175 w 498475"/>
                  <a:gd name="connsiteY1" fmla="*/ 117475 h 292100"/>
                  <a:gd name="connsiteX2" fmla="*/ 400050 w 498475"/>
                  <a:gd name="connsiteY2" fmla="*/ 292100 h 292100"/>
                  <a:gd name="connsiteX3" fmla="*/ 498475 w 498475"/>
                  <a:gd name="connsiteY3" fmla="*/ 203200 h 292100"/>
                  <a:gd name="connsiteX4" fmla="*/ 412750 w 498475"/>
                  <a:gd name="connsiteY4" fmla="*/ 130175 h 292100"/>
                  <a:gd name="connsiteX5" fmla="*/ 130175 w 498475"/>
                  <a:gd name="connsiteY5" fmla="*/ 0 h 292100"/>
                  <a:gd name="connsiteX6" fmla="*/ 0 w 498475"/>
                  <a:gd name="connsiteY6" fmla="*/ 12700 h 292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475" h="292100">
                    <a:moveTo>
                      <a:pt x="0" y="12700"/>
                    </a:moveTo>
                    <a:cubicBezTo>
                      <a:pt x="1058" y="47625"/>
                      <a:pt x="2117" y="82550"/>
                      <a:pt x="3175" y="117475"/>
                    </a:cubicBezTo>
                    <a:lnTo>
                      <a:pt x="400050" y="292100"/>
                    </a:lnTo>
                    <a:lnTo>
                      <a:pt x="498475" y="203200"/>
                    </a:lnTo>
                    <a:lnTo>
                      <a:pt x="412750" y="130175"/>
                    </a:lnTo>
                    <a:lnTo>
                      <a:pt x="130175" y="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chemeClr val="accent6">
                  <a:lumMod val="75000"/>
                </a:schemeClr>
              </a:soli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 122"/>
              <p:cNvSpPr/>
              <p:nvPr/>
            </p:nvSpPr>
            <p:spPr>
              <a:xfrm>
                <a:off x="2112169" y="2374106"/>
                <a:ext cx="407194" cy="273844"/>
              </a:xfrm>
              <a:custGeom>
                <a:avLst/>
                <a:gdLst>
                  <a:gd name="connsiteX0" fmla="*/ 407194 w 407194"/>
                  <a:gd name="connsiteY0" fmla="*/ 0 h 273844"/>
                  <a:gd name="connsiteX1" fmla="*/ 402431 w 407194"/>
                  <a:gd name="connsiteY1" fmla="*/ 97632 h 273844"/>
                  <a:gd name="connsiteX2" fmla="*/ 0 w 407194"/>
                  <a:gd name="connsiteY2" fmla="*/ 273844 h 273844"/>
                  <a:gd name="connsiteX3" fmla="*/ 2381 w 407194"/>
                  <a:gd name="connsiteY3" fmla="*/ 147638 h 273844"/>
                  <a:gd name="connsiteX4" fmla="*/ 102394 w 407194"/>
                  <a:gd name="connsiteY4" fmla="*/ 47625 h 273844"/>
                  <a:gd name="connsiteX5" fmla="*/ 407194 w 407194"/>
                  <a:gd name="connsiteY5" fmla="*/ 0 h 273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7194" h="273844">
                    <a:moveTo>
                      <a:pt x="407194" y="0"/>
                    </a:moveTo>
                    <a:lnTo>
                      <a:pt x="402431" y="97632"/>
                    </a:lnTo>
                    <a:lnTo>
                      <a:pt x="0" y="273844"/>
                    </a:lnTo>
                    <a:cubicBezTo>
                      <a:pt x="794" y="231775"/>
                      <a:pt x="1587" y="189707"/>
                      <a:pt x="2381" y="147638"/>
                    </a:cubicBezTo>
                    <a:lnTo>
                      <a:pt x="102394" y="47625"/>
                    </a:lnTo>
                    <a:lnTo>
                      <a:pt x="407194" y="0"/>
                    </a:lnTo>
                    <a:close/>
                  </a:path>
                </a:pathLst>
              </a:custGeom>
              <a:solidFill>
                <a:schemeClr val="accent6">
                  <a:lumMod val="60000"/>
                  <a:lumOff val="40000"/>
                </a:schemeClr>
              </a:soli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 123"/>
              <p:cNvSpPr/>
              <p:nvPr/>
            </p:nvSpPr>
            <p:spPr>
              <a:xfrm>
                <a:off x="1711325" y="2193925"/>
                <a:ext cx="809625" cy="358775"/>
              </a:xfrm>
              <a:custGeom>
                <a:avLst/>
                <a:gdLst>
                  <a:gd name="connsiteX0" fmla="*/ 403225 w 809625"/>
                  <a:gd name="connsiteY0" fmla="*/ 0 h 358775"/>
                  <a:gd name="connsiteX1" fmla="*/ 809625 w 809625"/>
                  <a:gd name="connsiteY1" fmla="*/ 180975 h 358775"/>
                  <a:gd name="connsiteX2" fmla="*/ 403225 w 809625"/>
                  <a:gd name="connsiteY2" fmla="*/ 358775 h 358775"/>
                  <a:gd name="connsiteX3" fmla="*/ 0 w 809625"/>
                  <a:gd name="connsiteY3" fmla="*/ 177800 h 358775"/>
                  <a:gd name="connsiteX4" fmla="*/ 403225 w 809625"/>
                  <a:gd name="connsiteY4" fmla="*/ 0 h 358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625" h="358775">
                    <a:moveTo>
                      <a:pt x="403225" y="0"/>
                    </a:moveTo>
                    <a:lnTo>
                      <a:pt x="809625" y="180975"/>
                    </a:lnTo>
                    <a:lnTo>
                      <a:pt x="403225" y="358775"/>
                    </a:lnTo>
                    <a:lnTo>
                      <a:pt x="0" y="177800"/>
                    </a:lnTo>
                    <a:lnTo>
                      <a:pt x="403225" y="0"/>
                    </a:lnTo>
                    <a:close/>
                  </a:path>
                </a:pathLst>
              </a:custGeom>
              <a:solidFill>
                <a:schemeClr val="accent6"/>
              </a:solidFill>
              <a:ln w="0"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9" name="Freeform 108"/>
            <p:cNvSpPr/>
            <p:nvPr/>
          </p:nvSpPr>
          <p:spPr>
            <a:xfrm>
              <a:off x="5311000" y="2766552"/>
              <a:ext cx="1185601" cy="2216221"/>
            </a:xfrm>
            <a:custGeom>
              <a:avLst/>
              <a:gdLst>
                <a:gd name="connsiteX0" fmla="*/ 971550 w 971550"/>
                <a:gd name="connsiteY0" fmla="*/ 0 h 1816100"/>
                <a:gd name="connsiteX1" fmla="*/ 3175 w 971550"/>
                <a:gd name="connsiteY1" fmla="*/ 422275 h 1816100"/>
                <a:gd name="connsiteX2" fmla="*/ 0 w 971550"/>
                <a:gd name="connsiteY2" fmla="*/ 1816100 h 1816100"/>
                <a:gd name="connsiteX3" fmla="*/ 971550 w 971550"/>
                <a:gd name="connsiteY3" fmla="*/ 1390650 h 1816100"/>
                <a:gd name="connsiteX4" fmla="*/ 971550 w 971550"/>
                <a:gd name="connsiteY4" fmla="*/ 0 h 181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1550" h="1816100">
                  <a:moveTo>
                    <a:pt x="971550" y="0"/>
                  </a:moveTo>
                  <a:lnTo>
                    <a:pt x="3175" y="422275"/>
                  </a:lnTo>
                  <a:cubicBezTo>
                    <a:pt x="2117" y="886883"/>
                    <a:pt x="1058" y="1351492"/>
                    <a:pt x="0" y="1816100"/>
                  </a:cubicBezTo>
                  <a:lnTo>
                    <a:pt x="971550" y="1390650"/>
                  </a:lnTo>
                  <a:lnTo>
                    <a:pt x="971550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20000"/>
                    <a:lumOff val="80000"/>
                    <a:alpha val="31000"/>
                  </a:schemeClr>
                </a:gs>
                <a:gs pos="63000">
                  <a:schemeClr val="accent3">
                    <a:lumMod val="20000"/>
                    <a:lumOff val="80000"/>
                    <a:alpha val="41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</a:gradFill>
            <a:ln w="0">
              <a:gradFill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4">
                      <a:lumMod val="5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3187767" y="1809548"/>
              <a:ext cx="3312708" cy="1472314"/>
            </a:xfrm>
            <a:custGeom>
              <a:avLst/>
              <a:gdLst>
                <a:gd name="connsiteX0" fmla="*/ 1743075 w 2714625"/>
                <a:gd name="connsiteY0" fmla="*/ 1206500 h 1206500"/>
                <a:gd name="connsiteX1" fmla="*/ 2714625 w 2714625"/>
                <a:gd name="connsiteY1" fmla="*/ 784225 h 1206500"/>
                <a:gd name="connsiteX2" fmla="*/ 974725 w 2714625"/>
                <a:gd name="connsiteY2" fmla="*/ 0 h 1206500"/>
                <a:gd name="connsiteX3" fmla="*/ 0 w 2714625"/>
                <a:gd name="connsiteY3" fmla="*/ 431800 h 1206500"/>
                <a:gd name="connsiteX4" fmla="*/ 1743075 w 2714625"/>
                <a:gd name="connsiteY4" fmla="*/ 1206500 h 1206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14625" h="1206500">
                  <a:moveTo>
                    <a:pt x="1743075" y="1206500"/>
                  </a:moveTo>
                  <a:lnTo>
                    <a:pt x="2714625" y="784225"/>
                  </a:lnTo>
                  <a:lnTo>
                    <a:pt x="974725" y="0"/>
                  </a:lnTo>
                  <a:lnTo>
                    <a:pt x="0" y="431800"/>
                  </a:lnTo>
                  <a:lnTo>
                    <a:pt x="1743075" y="120650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20000"/>
                    <a:lumOff val="80000"/>
                    <a:alpha val="31000"/>
                  </a:schemeClr>
                </a:gs>
                <a:gs pos="63000">
                  <a:schemeClr val="accent3">
                    <a:lumMod val="20000"/>
                    <a:lumOff val="80000"/>
                    <a:alpha val="2900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</a:gradFill>
            <a:ln w="0">
              <a:gradFill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3">
                      <a:lumMod val="40000"/>
                      <a:lumOff val="60000"/>
                    </a:schemeClr>
                  </a:gs>
                  <a:gs pos="100000">
                    <a:schemeClr val="accent3">
                      <a:lumMod val="60000"/>
                      <a:lumOff val="4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4440207" y="1954482"/>
              <a:ext cx="886282" cy="690920"/>
              <a:chOff x="3417732" y="2660991"/>
              <a:chExt cx="2332987" cy="1818727"/>
            </a:xfrm>
            <a:gradFill>
              <a:gsLst>
                <a:gs pos="0">
                  <a:schemeClr val="bg2">
                    <a:lumMod val="20000"/>
                    <a:lumOff val="80000"/>
                  </a:schemeClr>
                </a:gs>
                <a:gs pos="50000">
                  <a:schemeClr val="bg2">
                    <a:lumMod val="20000"/>
                    <a:lumOff val="80000"/>
                  </a:schemeClr>
                </a:gs>
                <a:gs pos="100000">
                  <a:schemeClr val="bg2">
                    <a:lumMod val="40000"/>
                    <a:lumOff val="60000"/>
                  </a:schemeClr>
                </a:gs>
              </a:gsLst>
              <a:lin ang="5400000" scaled="0"/>
            </a:gradFill>
          </p:grpSpPr>
          <p:sp>
            <p:nvSpPr>
              <p:cNvPr id="118" name="Freeform 117"/>
              <p:cNvSpPr/>
              <p:nvPr/>
            </p:nvSpPr>
            <p:spPr>
              <a:xfrm>
                <a:off x="3417732" y="3758331"/>
                <a:ext cx="1797208" cy="721387"/>
              </a:xfrm>
              <a:custGeom>
                <a:avLst/>
                <a:gdLst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983457"/>
                  <a:gd name="connsiteX1" fmla="*/ 478631 w 2455069"/>
                  <a:gd name="connsiteY1" fmla="*/ 0 h 983457"/>
                  <a:gd name="connsiteX2" fmla="*/ 2081212 w 2455069"/>
                  <a:gd name="connsiteY2" fmla="*/ 704850 h 983457"/>
                  <a:gd name="connsiteX3" fmla="*/ 2455069 w 2455069"/>
                  <a:gd name="connsiteY3" fmla="*/ 816769 h 983457"/>
                  <a:gd name="connsiteX4" fmla="*/ 1745456 w 2455069"/>
                  <a:gd name="connsiteY4" fmla="*/ 983457 h 983457"/>
                  <a:gd name="connsiteX5" fmla="*/ 0 w 2455069"/>
                  <a:gd name="connsiteY5" fmla="*/ 214313 h 983457"/>
                  <a:gd name="connsiteX0" fmla="*/ 0 w 2455069"/>
                  <a:gd name="connsiteY0" fmla="*/ 214313 h 1018706"/>
                  <a:gd name="connsiteX1" fmla="*/ 478631 w 2455069"/>
                  <a:gd name="connsiteY1" fmla="*/ 0 h 1018706"/>
                  <a:gd name="connsiteX2" fmla="*/ 2081212 w 2455069"/>
                  <a:gd name="connsiteY2" fmla="*/ 704850 h 1018706"/>
                  <a:gd name="connsiteX3" fmla="*/ 2455069 w 2455069"/>
                  <a:gd name="connsiteY3" fmla="*/ 816769 h 1018706"/>
                  <a:gd name="connsiteX4" fmla="*/ 1745456 w 2455069"/>
                  <a:gd name="connsiteY4" fmla="*/ 983457 h 1018706"/>
                  <a:gd name="connsiteX5" fmla="*/ 0 w 2455069"/>
                  <a:gd name="connsiteY5" fmla="*/ 214313 h 1018706"/>
                  <a:gd name="connsiteX0" fmla="*/ 0 w 2455069"/>
                  <a:gd name="connsiteY0" fmla="*/ 214313 h 1038808"/>
                  <a:gd name="connsiteX1" fmla="*/ 478631 w 2455069"/>
                  <a:gd name="connsiteY1" fmla="*/ 0 h 1038808"/>
                  <a:gd name="connsiteX2" fmla="*/ 2081212 w 2455069"/>
                  <a:gd name="connsiteY2" fmla="*/ 704850 h 1038808"/>
                  <a:gd name="connsiteX3" fmla="*/ 2455069 w 2455069"/>
                  <a:gd name="connsiteY3" fmla="*/ 816769 h 1038808"/>
                  <a:gd name="connsiteX4" fmla="*/ 1745456 w 2455069"/>
                  <a:gd name="connsiteY4" fmla="*/ 983457 h 1038808"/>
                  <a:gd name="connsiteX5" fmla="*/ 0 w 2455069"/>
                  <a:gd name="connsiteY5" fmla="*/ 214313 h 1038808"/>
                  <a:gd name="connsiteX0" fmla="*/ 0 w 2455069"/>
                  <a:gd name="connsiteY0" fmla="*/ 214313 h 1038808"/>
                  <a:gd name="connsiteX1" fmla="*/ 478631 w 2455069"/>
                  <a:gd name="connsiteY1" fmla="*/ 0 h 1038808"/>
                  <a:gd name="connsiteX2" fmla="*/ 2081212 w 2455069"/>
                  <a:gd name="connsiteY2" fmla="*/ 704850 h 1038808"/>
                  <a:gd name="connsiteX3" fmla="*/ 2455069 w 2455069"/>
                  <a:gd name="connsiteY3" fmla="*/ 816769 h 1038808"/>
                  <a:gd name="connsiteX4" fmla="*/ 1745456 w 2455069"/>
                  <a:gd name="connsiteY4" fmla="*/ 983457 h 1038808"/>
                  <a:gd name="connsiteX5" fmla="*/ 0 w 2455069"/>
                  <a:gd name="connsiteY5" fmla="*/ 214313 h 1038808"/>
                  <a:gd name="connsiteX0" fmla="*/ 0 w 2455069"/>
                  <a:gd name="connsiteY0" fmla="*/ 214313 h 1038808"/>
                  <a:gd name="connsiteX1" fmla="*/ 478631 w 2455069"/>
                  <a:gd name="connsiteY1" fmla="*/ 0 h 1038808"/>
                  <a:gd name="connsiteX2" fmla="*/ 1185659 w 2455069"/>
                  <a:gd name="connsiteY2" fmla="*/ 317421 h 1038808"/>
                  <a:gd name="connsiteX3" fmla="*/ 2081212 w 2455069"/>
                  <a:gd name="connsiteY3" fmla="*/ 704850 h 1038808"/>
                  <a:gd name="connsiteX4" fmla="*/ 2455069 w 2455069"/>
                  <a:gd name="connsiteY4" fmla="*/ 816769 h 1038808"/>
                  <a:gd name="connsiteX5" fmla="*/ 1745456 w 2455069"/>
                  <a:gd name="connsiteY5" fmla="*/ 983457 h 1038808"/>
                  <a:gd name="connsiteX6" fmla="*/ 0 w 2455069"/>
                  <a:gd name="connsiteY6" fmla="*/ 214313 h 1038808"/>
                  <a:gd name="connsiteX0" fmla="*/ 0 w 2455069"/>
                  <a:gd name="connsiteY0" fmla="*/ 214313 h 1038808"/>
                  <a:gd name="connsiteX1" fmla="*/ 478631 w 2455069"/>
                  <a:gd name="connsiteY1" fmla="*/ 0 h 1038808"/>
                  <a:gd name="connsiteX2" fmla="*/ 1185659 w 2455069"/>
                  <a:gd name="connsiteY2" fmla="*/ 317421 h 1038808"/>
                  <a:gd name="connsiteX3" fmla="*/ 2081212 w 2455069"/>
                  <a:gd name="connsiteY3" fmla="*/ 704850 h 1038808"/>
                  <a:gd name="connsiteX4" fmla="*/ 2455069 w 2455069"/>
                  <a:gd name="connsiteY4" fmla="*/ 816769 h 1038808"/>
                  <a:gd name="connsiteX5" fmla="*/ 1745456 w 2455069"/>
                  <a:gd name="connsiteY5" fmla="*/ 983457 h 1038808"/>
                  <a:gd name="connsiteX6" fmla="*/ 657862 w 2455069"/>
                  <a:gd name="connsiteY6" fmla="*/ 516303 h 1038808"/>
                  <a:gd name="connsiteX7" fmla="*/ 0 w 2455069"/>
                  <a:gd name="connsiteY7" fmla="*/ 214313 h 1038808"/>
                  <a:gd name="connsiteX0" fmla="*/ 0 w 2455069"/>
                  <a:gd name="connsiteY0" fmla="*/ 0 h 824495"/>
                  <a:gd name="connsiteX1" fmla="*/ 1185659 w 2455069"/>
                  <a:gd name="connsiteY1" fmla="*/ 103108 h 824495"/>
                  <a:gd name="connsiteX2" fmla="*/ 2081212 w 2455069"/>
                  <a:gd name="connsiteY2" fmla="*/ 490537 h 824495"/>
                  <a:gd name="connsiteX3" fmla="*/ 2455069 w 2455069"/>
                  <a:gd name="connsiteY3" fmla="*/ 602456 h 824495"/>
                  <a:gd name="connsiteX4" fmla="*/ 1745456 w 2455069"/>
                  <a:gd name="connsiteY4" fmla="*/ 769144 h 824495"/>
                  <a:gd name="connsiteX5" fmla="*/ 657862 w 2455069"/>
                  <a:gd name="connsiteY5" fmla="*/ 301990 h 824495"/>
                  <a:gd name="connsiteX6" fmla="*/ 0 w 2455069"/>
                  <a:gd name="connsiteY6" fmla="*/ 0 h 824495"/>
                  <a:gd name="connsiteX0" fmla="*/ 0 w 1797207"/>
                  <a:gd name="connsiteY0" fmla="*/ 198882 h 721387"/>
                  <a:gd name="connsiteX1" fmla="*/ 527797 w 1797207"/>
                  <a:gd name="connsiteY1" fmla="*/ 0 h 721387"/>
                  <a:gd name="connsiteX2" fmla="*/ 1423350 w 1797207"/>
                  <a:gd name="connsiteY2" fmla="*/ 387429 h 721387"/>
                  <a:gd name="connsiteX3" fmla="*/ 1797207 w 1797207"/>
                  <a:gd name="connsiteY3" fmla="*/ 499348 h 721387"/>
                  <a:gd name="connsiteX4" fmla="*/ 1087594 w 1797207"/>
                  <a:gd name="connsiteY4" fmla="*/ 666036 h 721387"/>
                  <a:gd name="connsiteX5" fmla="*/ 0 w 1797207"/>
                  <a:gd name="connsiteY5" fmla="*/ 198882 h 7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97207" h="721387">
                    <a:moveTo>
                      <a:pt x="0" y="198882"/>
                    </a:moveTo>
                    <a:lnTo>
                      <a:pt x="527797" y="0"/>
                    </a:lnTo>
                    <a:lnTo>
                      <a:pt x="1423350" y="387429"/>
                    </a:lnTo>
                    <a:cubicBezTo>
                      <a:pt x="1562257" y="446167"/>
                      <a:pt x="1655919" y="500141"/>
                      <a:pt x="1797207" y="499348"/>
                    </a:cubicBezTo>
                    <a:cubicBezTo>
                      <a:pt x="1698782" y="695405"/>
                      <a:pt x="1412238" y="789067"/>
                      <a:pt x="1087594" y="666036"/>
                    </a:cubicBezTo>
                    <a:lnTo>
                      <a:pt x="0" y="198882"/>
                    </a:ln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3624735" y="2819401"/>
                <a:ext cx="782962" cy="1259682"/>
              </a:xfrm>
              <a:custGeom>
                <a:avLst/>
                <a:gdLst>
                  <a:gd name="connsiteX0" fmla="*/ 652463 w 652463"/>
                  <a:gd name="connsiteY0" fmla="*/ 1259681 h 1259681"/>
                  <a:gd name="connsiteX1" fmla="*/ 628650 w 652463"/>
                  <a:gd name="connsiteY1" fmla="*/ 828675 h 1259681"/>
                  <a:gd name="connsiteX2" fmla="*/ 559594 w 652463"/>
                  <a:gd name="connsiteY2" fmla="*/ 857250 h 1259681"/>
                  <a:gd name="connsiteX3" fmla="*/ 431007 w 652463"/>
                  <a:gd name="connsiteY3" fmla="*/ 0 h 1259681"/>
                  <a:gd name="connsiteX4" fmla="*/ 238125 w 652463"/>
                  <a:gd name="connsiteY4" fmla="*/ 47625 h 1259681"/>
                  <a:gd name="connsiteX5" fmla="*/ 78582 w 652463"/>
                  <a:gd name="connsiteY5" fmla="*/ 1071562 h 1259681"/>
                  <a:gd name="connsiteX6" fmla="*/ 0 w 652463"/>
                  <a:gd name="connsiteY6" fmla="*/ 1100137 h 1259681"/>
                  <a:gd name="connsiteX7" fmla="*/ 652463 w 652463"/>
                  <a:gd name="connsiteY7" fmla="*/ 1259681 h 1259681"/>
                  <a:gd name="connsiteX0" fmla="*/ 652463 w 652463"/>
                  <a:gd name="connsiteY0" fmla="*/ 1259681 h 1259681"/>
                  <a:gd name="connsiteX1" fmla="*/ 628650 w 652463"/>
                  <a:gd name="connsiteY1" fmla="*/ 828675 h 1259681"/>
                  <a:gd name="connsiteX2" fmla="*/ 559594 w 652463"/>
                  <a:gd name="connsiteY2" fmla="*/ 857250 h 1259681"/>
                  <a:gd name="connsiteX3" fmla="*/ 431007 w 652463"/>
                  <a:gd name="connsiteY3" fmla="*/ 0 h 1259681"/>
                  <a:gd name="connsiteX4" fmla="*/ 238125 w 652463"/>
                  <a:gd name="connsiteY4" fmla="*/ 47625 h 1259681"/>
                  <a:gd name="connsiteX5" fmla="*/ 78582 w 652463"/>
                  <a:gd name="connsiteY5" fmla="*/ 1071562 h 1259681"/>
                  <a:gd name="connsiteX6" fmla="*/ 0 w 652463"/>
                  <a:gd name="connsiteY6" fmla="*/ 1100137 h 1259681"/>
                  <a:gd name="connsiteX7" fmla="*/ 652463 w 652463"/>
                  <a:gd name="connsiteY7" fmla="*/ 1259681 h 1259681"/>
                  <a:gd name="connsiteX0" fmla="*/ 764420 w 764420"/>
                  <a:gd name="connsiteY0" fmla="*/ 1259681 h 1259681"/>
                  <a:gd name="connsiteX1" fmla="*/ 740607 w 764420"/>
                  <a:gd name="connsiteY1" fmla="*/ 828675 h 1259681"/>
                  <a:gd name="connsiteX2" fmla="*/ 671551 w 764420"/>
                  <a:gd name="connsiteY2" fmla="*/ 857250 h 1259681"/>
                  <a:gd name="connsiteX3" fmla="*/ 542964 w 764420"/>
                  <a:gd name="connsiteY3" fmla="*/ 0 h 1259681"/>
                  <a:gd name="connsiteX4" fmla="*/ 350082 w 764420"/>
                  <a:gd name="connsiteY4" fmla="*/ 47625 h 1259681"/>
                  <a:gd name="connsiteX5" fmla="*/ 190539 w 764420"/>
                  <a:gd name="connsiteY5" fmla="*/ 1071562 h 1259681"/>
                  <a:gd name="connsiteX6" fmla="*/ 111957 w 764420"/>
                  <a:gd name="connsiteY6" fmla="*/ 1100137 h 1259681"/>
                  <a:gd name="connsiteX7" fmla="*/ 764420 w 76442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  <a:gd name="connsiteX0" fmla="*/ 782960 w 782960"/>
                  <a:gd name="connsiteY0" fmla="*/ 1259681 h 1259681"/>
                  <a:gd name="connsiteX1" fmla="*/ 759147 w 782960"/>
                  <a:gd name="connsiteY1" fmla="*/ 828675 h 1259681"/>
                  <a:gd name="connsiteX2" fmla="*/ 690091 w 782960"/>
                  <a:gd name="connsiteY2" fmla="*/ 857250 h 1259681"/>
                  <a:gd name="connsiteX3" fmla="*/ 561504 w 782960"/>
                  <a:gd name="connsiteY3" fmla="*/ 0 h 1259681"/>
                  <a:gd name="connsiteX4" fmla="*/ 368622 w 782960"/>
                  <a:gd name="connsiteY4" fmla="*/ 47625 h 1259681"/>
                  <a:gd name="connsiteX5" fmla="*/ 209079 w 782960"/>
                  <a:gd name="connsiteY5" fmla="*/ 1071562 h 1259681"/>
                  <a:gd name="connsiteX6" fmla="*/ 130497 w 782960"/>
                  <a:gd name="connsiteY6" fmla="*/ 1100137 h 1259681"/>
                  <a:gd name="connsiteX7" fmla="*/ 782960 w 782960"/>
                  <a:gd name="connsiteY7" fmla="*/ 1259681 h 1259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782960" h="1259681">
                    <a:moveTo>
                      <a:pt x="782960" y="1259681"/>
                    </a:moveTo>
                    <a:cubicBezTo>
                      <a:pt x="754747" y="1102591"/>
                      <a:pt x="744789" y="974222"/>
                      <a:pt x="759147" y="828675"/>
                    </a:cubicBezTo>
                    <a:lnTo>
                      <a:pt x="690091" y="857250"/>
                    </a:lnTo>
                    <a:cubicBezTo>
                      <a:pt x="435298" y="504825"/>
                      <a:pt x="449585" y="135732"/>
                      <a:pt x="561504" y="0"/>
                    </a:cubicBezTo>
                    <a:lnTo>
                      <a:pt x="368622" y="47625"/>
                    </a:lnTo>
                    <a:cubicBezTo>
                      <a:pt x="-122710" y="146050"/>
                      <a:pt x="-66352" y="699294"/>
                      <a:pt x="209079" y="1071562"/>
                    </a:cubicBezTo>
                    <a:lnTo>
                      <a:pt x="130497" y="1100137"/>
                    </a:lnTo>
                    <a:cubicBezTo>
                      <a:pt x="307504" y="1177130"/>
                      <a:pt x="536897" y="1232693"/>
                      <a:pt x="782960" y="125968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 119"/>
              <p:cNvSpPr/>
              <p:nvPr/>
            </p:nvSpPr>
            <p:spPr>
              <a:xfrm>
                <a:off x="3879056" y="2660991"/>
                <a:ext cx="1769269" cy="984703"/>
              </a:xfrm>
              <a:custGeom>
                <a:avLst/>
                <a:gdLst>
                  <a:gd name="connsiteX0" fmla="*/ 0 w 1769269"/>
                  <a:gd name="connsiteY0" fmla="*/ 228600 h 971550"/>
                  <a:gd name="connsiteX1" fmla="*/ 531019 w 1769269"/>
                  <a:gd name="connsiteY1" fmla="*/ 0 h 971550"/>
                  <a:gd name="connsiteX2" fmla="*/ 1769269 w 1769269"/>
                  <a:gd name="connsiteY2" fmla="*/ 766762 h 971550"/>
                  <a:gd name="connsiteX3" fmla="*/ 1278732 w 1769269"/>
                  <a:gd name="connsiteY3" fmla="*/ 971550 h 971550"/>
                  <a:gd name="connsiteX4" fmla="*/ 0 w 1769269"/>
                  <a:gd name="connsiteY4" fmla="*/ 228600 h 971550"/>
                  <a:gd name="connsiteX0" fmla="*/ 0 w 1769269"/>
                  <a:gd name="connsiteY0" fmla="*/ 244264 h 987214"/>
                  <a:gd name="connsiteX1" fmla="*/ 531019 w 1769269"/>
                  <a:gd name="connsiteY1" fmla="*/ 15664 h 987214"/>
                  <a:gd name="connsiteX2" fmla="*/ 1769269 w 1769269"/>
                  <a:gd name="connsiteY2" fmla="*/ 782426 h 987214"/>
                  <a:gd name="connsiteX3" fmla="*/ 1278732 w 1769269"/>
                  <a:gd name="connsiteY3" fmla="*/ 987214 h 987214"/>
                  <a:gd name="connsiteX4" fmla="*/ 0 w 1769269"/>
                  <a:gd name="connsiteY4" fmla="*/ 244264 h 987214"/>
                  <a:gd name="connsiteX0" fmla="*/ 0 w 1769269"/>
                  <a:gd name="connsiteY0" fmla="*/ 244264 h 987214"/>
                  <a:gd name="connsiteX1" fmla="*/ 531019 w 1769269"/>
                  <a:gd name="connsiteY1" fmla="*/ 15664 h 987214"/>
                  <a:gd name="connsiteX2" fmla="*/ 1769269 w 1769269"/>
                  <a:gd name="connsiteY2" fmla="*/ 782426 h 987214"/>
                  <a:gd name="connsiteX3" fmla="*/ 1278732 w 1769269"/>
                  <a:gd name="connsiteY3" fmla="*/ 987214 h 987214"/>
                  <a:gd name="connsiteX4" fmla="*/ 0 w 1769269"/>
                  <a:gd name="connsiteY4" fmla="*/ 244264 h 987214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  <a:gd name="connsiteX0" fmla="*/ 0 w 1769269"/>
                  <a:gd name="connsiteY0" fmla="*/ 241753 h 984703"/>
                  <a:gd name="connsiteX1" fmla="*/ 531019 w 1769269"/>
                  <a:gd name="connsiteY1" fmla="*/ 13153 h 984703"/>
                  <a:gd name="connsiteX2" fmla="*/ 1769269 w 1769269"/>
                  <a:gd name="connsiteY2" fmla="*/ 779915 h 984703"/>
                  <a:gd name="connsiteX3" fmla="*/ 1278732 w 1769269"/>
                  <a:gd name="connsiteY3" fmla="*/ 984703 h 984703"/>
                  <a:gd name="connsiteX4" fmla="*/ 0 w 1769269"/>
                  <a:gd name="connsiteY4" fmla="*/ 241753 h 984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269" h="984703">
                    <a:moveTo>
                      <a:pt x="0" y="241753"/>
                    </a:moveTo>
                    <a:cubicBezTo>
                      <a:pt x="138906" y="172696"/>
                      <a:pt x="365920" y="67922"/>
                      <a:pt x="531019" y="13153"/>
                    </a:cubicBezTo>
                    <a:cubicBezTo>
                      <a:pt x="1153318" y="-97973"/>
                      <a:pt x="1647032" y="524328"/>
                      <a:pt x="1769269" y="779915"/>
                    </a:cubicBezTo>
                    <a:lnTo>
                      <a:pt x="1278732" y="984703"/>
                    </a:lnTo>
                    <a:cubicBezTo>
                      <a:pt x="1119188" y="622753"/>
                      <a:pt x="538163" y="56016"/>
                      <a:pt x="0" y="241753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 120"/>
              <p:cNvSpPr/>
              <p:nvPr/>
            </p:nvSpPr>
            <p:spPr>
              <a:xfrm>
                <a:off x="5048250" y="3248025"/>
                <a:ext cx="702469" cy="1173956"/>
              </a:xfrm>
              <a:custGeom>
                <a:avLst/>
                <a:gdLst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402431 w 926306"/>
                  <a:gd name="connsiteY0" fmla="*/ 0 h 1231106"/>
                  <a:gd name="connsiteX1" fmla="*/ 223837 w 926306"/>
                  <a:gd name="connsiteY1" fmla="*/ 452438 h 1231106"/>
                  <a:gd name="connsiteX2" fmla="*/ 338137 w 926306"/>
                  <a:gd name="connsiteY2" fmla="*/ 397669 h 1231106"/>
                  <a:gd name="connsiteX3" fmla="*/ 0 w 926306"/>
                  <a:gd name="connsiteY3" fmla="*/ 1231106 h 1231106"/>
                  <a:gd name="connsiteX4" fmla="*/ 819150 w 926306"/>
                  <a:gd name="connsiteY4" fmla="*/ 188119 h 1231106"/>
                  <a:gd name="connsiteX5" fmla="*/ 926306 w 926306"/>
                  <a:gd name="connsiteY5" fmla="*/ 138113 h 1231106"/>
                  <a:gd name="connsiteX6" fmla="*/ 402431 w 926306"/>
                  <a:gd name="connsiteY6" fmla="*/ 0 h 1231106"/>
                  <a:gd name="connsiteX0" fmla="*/ 178594 w 726698"/>
                  <a:gd name="connsiteY0" fmla="*/ 0 h 1173956"/>
                  <a:gd name="connsiteX1" fmla="*/ 0 w 726698"/>
                  <a:gd name="connsiteY1" fmla="*/ 452438 h 1173956"/>
                  <a:gd name="connsiteX2" fmla="*/ 114300 w 726698"/>
                  <a:gd name="connsiteY2" fmla="*/ 397669 h 1173956"/>
                  <a:gd name="connsiteX3" fmla="*/ 2381 w 726698"/>
                  <a:gd name="connsiteY3" fmla="*/ 1173956 h 1173956"/>
                  <a:gd name="connsiteX4" fmla="*/ 595313 w 726698"/>
                  <a:gd name="connsiteY4" fmla="*/ 188119 h 1173956"/>
                  <a:gd name="connsiteX5" fmla="*/ 702469 w 726698"/>
                  <a:gd name="connsiteY5" fmla="*/ 138113 h 1173956"/>
                  <a:gd name="connsiteX6" fmla="*/ 178594 w 726698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  <a:gd name="connsiteX0" fmla="*/ 178594 w 702469"/>
                  <a:gd name="connsiteY0" fmla="*/ 0 h 1173956"/>
                  <a:gd name="connsiteX1" fmla="*/ 0 w 702469"/>
                  <a:gd name="connsiteY1" fmla="*/ 452438 h 1173956"/>
                  <a:gd name="connsiteX2" fmla="*/ 114300 w 702469"/>
                  <a:gd name="connsiteY2" fmla="*/ 397669 h 1173956"/>
                  <a:gd name="connsiteX3" fmla="*/ 2381 w 702469"/>
                  <a:gd name="connsiteY3" fmla="*/ 1173956 h 1173956"/>
                  <a:gd name="connsiteX4" fmla="*/ 595313 w 702469"/>
                  <a:gd name="connsiteY4" fmla="*/ 188119 h 1173956"/>
                  <a:gd name="connsiteX5" fmla="*/ 702469 w 702469"/>
                  <a:gd name="connsiteY5" fmla="*/ 138113 h 1173956"/>
                  <a:gd name="connsiteX6" fmla="*/ 178594 w 702469"/>
                  <a:gd name="connsiteY6" fmla="*/ 0 h 1173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2469" h="1173956">
                    <a:moveTo>
                      <a:pt x="178594" y="0"/>
                    </a:moveTo>
                    <a:lnTo>
                      <a:pt x="0" y="452438"/>
                    </a:lnTo>
                    <a:lnTo>
                      <a:pt x="114300" y="397669"/>
                    </a:lnTo>
                    <a:cubicBezTo>
                      <a:pt x="262732" y="739775"/>
                      <a:pt x="268287" y="1000919"/>
                      <a:pt x="2381" y="1173956"/>
                    </a:cubicBezTo>
                    <a:cubicBezTo>
                      <a:pt x="356392" y="1023936"/>
                      <a:pt x="915194" y="914399"/>
                      <a:pt x="595313" y="188119"/>
                    </a:cubicBezTo>
                    <a:lnTo>
                      <a:pt x="702469" y="138113"/>
                    </a:lnTo>
                    <a:lnTo>
                      <a:pt x="178594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tx2"/>
                  </a:gs>
                  <a:gs pos="50000">
                    <a:schemeClr val="tx2">
                      <a:lumMod val="20000"/>
                      <a:lumOff val="80000"/>
                    </a:schemeClr>
                  </a:gs>
                  <a:gs pos="100000">
                    <a:schemeClr val="tx2">
                      <a:lumMod val="40000"/>
                      <a:lumOff val="60000"/>
                    </a:schemeClr>
                  </a:gs>
                </a:gsLst>
                <a:lin ang="5400000" scaled="0"/>
              </a:grad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Freeform 111"/>
            <p:cNvSpPr/>
            <p:nvPr/>
          </p:nvSpPr>
          <p:spPr>
            <a:xfrm>
              <a:off x="3993666" y="2169877"/>
              <a:ext cx="2471939" cy="1088738"/>
            </a:xfrm>
            <a:custGeom>
              <a:avLst/>
              <a:gdLst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946150 w 2041525"/>
                <a:gd name="connsiteY2" fmla="*/ 323850 h 904875"/>
                <a:gd name="connsiteX3" fmla="*/ 1120775 w 2041525"/>
                <a:gd name="connsiteY3" fmla="*/ 225425 h 904875"/>
                <a:gd name="connsiteX4" fmla="*/ 1111250 w 2041525"/>
                <a:gd name="connsiteY4" fmla="*/ 66675 h 904875"/>
                <a:gd name="connsiteX5" fmla="*/ 2041525 w 2041525"/>
                <a:gd name="connsiteY5" fmla="*/ 495300 h 904875"/>
                <a:gd name="connsiteX6" fmla="*/ 1079500 w 2041525"/>
                <a:gd name="connsiteY6" fmla="*/ 904875 h 904875"/>
                <a:gd name="connsiteX7" fmla="*/ 0 w 2041525"/>
                <a:gd name="connsiteY7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946150 w 2041525"/>
                <a:gd name="connsiteY2" fmla="*/ 323850 h 904875"/>
                <a:gd name="connsiteX3" fmla="*/ 1120775 w 2041525"/>
                <a:gd name="connsiteY3" fmla="*/ 225425 h 904875"/>
                <a:gd name="connsiteX4" fmla="*/ 1111250 w 2041525"/>
                <a:gd name="connsiteY4" fmla="*/ 66675 h 904875"/>
                <a:gd name="connsiteX5" fmla="*/ 2041525 w 2041525"/>
                <a:gd name="connsiteY5" fmla="*/ 495300 h 904875"/>
                <a:gd name="connsiteX6" fmla="*/ 1079500 w 2041525"/>
                <a:gd name="connsiteY6" fmla="*/ 904875 h 904875"/>
                <a:gd name="connsiteX7" fmla="*/ 0 w 2041525"/>
                <a:gd name="connsiteY7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946150 w 2041525"/>
                <a:gd name="connsiteY2" fmla="*/ 323850 h 904875"/>
                <a:gd name="connsiteX3" fmla="*/ 1120775 w 2041525"/>
                <a:gd name="connsiteY3" fmla="*/ 225425 h 904875"/>
                <a:gd name="connsiteX4" fmla="*/ 1111250 w 2041525"/>
                <a:gd name="connsiteY4" fmla="*/ 66675 h 904875"/>
                <a:gd name="connsiteX5" fmla="*/ 2041525 w 2041525"/>
                <a:gd name="connsiteY5" fmla="*/ 495300 h 904875"/>
                <a:gd name="connsiteX6" fmla="*/ 1079500 w 2041525"/>
                <a:gd name="connsiteY6" fmla="*/ 904875 h 904875"/>
                <a:gd name="connsiteX7" fmla="*/ 0 w 2041525"/>
                <a:gd name="connsiteY7" fmla="*/ 409575 h 904875"/>
                <a:gd name="connsiteX0" fmla="*/ 0 w 2041525"/>
                <a:gd name="connsiteY0" fmla="*/ 423398 h 918698"/>
                <a:gd name="connsiteX1" fmla="*/ 819150 w 2041525"/>
                <a:gd name="connsiteY1" fmla="*/ 13823 h 918698"/>
                <a:gd name="connsiteX2" fmla="*/ 923925 w 2041525"/>
                <a:gd name="connsiteY2" fmla="*/ 118598 h 918698"/>
                <a:gd name="connsiteX3" fmla="*/ 946150 w 2041525"/>
                <a:gd name="connsiteY3" fmla="*/ 337673 h 918698"/>
                <a:gd name="connsiteX4" fmla="*/ 1120775 w 2041525"/>
                <a:gd name="connsiteY4" fmla="*/ 239248 h 918698"/>
                <a:gd name="connsiteX5" fmla="*/ 1111250 w 2041525"/>
                <a:gd name="connsiteY5" fmla="*/ 80498 h 918698"/>
                <a:gd name="connsiteX6" fmla="*/ 2041525 w 2041525"/>
                <a:gd name="connsiteY6" fmla="*/ 509123 h 918698"/>
                <a:gd name="connsiteX7" fmla="*/ 1079500 w 2041525"/>
                <a:gd name="connsiteY7" fmla="*/ 918698 h 918698"/>
                <a:gd name="connsiteX8" fmla="*/ 0 w 2041525"/>
                <a:gd name="connsiteY8" fmla="*/ 423398 h 918698"/>
                <a:gd name="connsiteX0" fmla="*/ 0 w 2041525"/>
                <a:gd name="connsiteY0" fmla="*/ 419791 h 915091"/>
                <a:gd name="connsiteX1" fmla="*/ 819150 w 2041525"/>
                <a:gd name="connsiteY1" fmla="*/ 10216 h 915091"/>
                <a:gd name="connsiteX2" fmla="*/ 895350 w 2041525"/>
                <a:gd name="connsiteY2" fmla="*/ 165791 h 915091"/>
                <a:gd name="connsiteX3" fmla="*/ 946150 w 2041525"/>
                <a:gd name="connsiteY3" fmla="*/ 334066 h 915091"/>
                <a:gd name="connsiteX4" fmla="*/ 1120775 w 2041525"/>
                <a:gd name="connsiteY4" fmla="*/ 235641 h 915091"/>
                <a:gd name="connsiteX5" fmla="*/ 1111250 w 2041525"/>
                <a:gd name="connsiteY5" fmla="*/ 76891 h 915091"/>
                <a:gd name="connsiteX6" fmla="*/ 2041525 w 2041525"/>
                <a:gd name="connsiteY6" fmla="*/ 505516 h 915091"/>
                <a:gd name="connsiteX7" fmla="*/ 1079500 w 2041525"/>
                <a:gd name="connsiteY7" fmla="*/ 915091 h 915091"/>
                <a:gd name="connsiteX8" fmla="*/ 0 w 2041525"/>
                <a:gd name="connsiteY8" fmla="*/ 419791 h 915091"/>
                <a:gd name="connsiteX0" fmla="*/ 0 w 2041525"/>
                <a:gd name="connsiteY0" fmla="*/ 419791 h 915091"/>
                <a:gd name="connsiteX1" fmla="*/ 819150 w 2041525"/>
                <a:gd name="connsiteY1" fmla="*/ 10216 h 915091"/>
                <a:gd name="connsiteX2" fmla="*/ 895350 w 2041525"/>
                <a:gd name="connsiteY2" fmla="*/ 165791 h 915091"/>
                <a:gd name="connsiteX3" fmla="*/ 946150 w 2041525"/>
                <a:gd name="connsiteY3" fmla="*/ 334066 h 915091"/>
                <a:gd name="connsiteX4" fmla="*/ 1120775 w 2041525"/>
                <a:gd name="connsiteY4" fmla="*/ 235641 h 915091"/>
                <a:gd name="connsiteX5" fmla="*/ 1111250 w 2041525"/>
                <a:gd name="connsiteY5" fmla="*/ 76891 h 915091"/>
                <a:gd name="connsiteX6" fmla="*/ 2041525 w 2041525"/>
                <a:gd name="connsiteY6" fmla="*/ 505516 h 915091"/>
                <a:gd name="connsiteX7" fmla="*/ 1079500 w 2041525"/>
                <a:gd name="connsiteY7" fmla="*/ 915091 h 915091"/>
                <a:gd name="connsiteX8" fmla="*/ 0 w 2041525"/>
                <a:gd name="connsiteY8" fmla="*/ 419791 h 915091"/>
                <a:gd name="connsiteX0" fmla="*/ 0 w 2041525"/>
                <a:gd name="connsiteY0" fmla="*/ 419791 h 915091"/>
                <a:gd name="connsiteX1" fmla="*/ 819150 w 2041525"/>
                <a:gd name="connsiteY1" fmla="*/ 10216 h 915091"/>
                <a:gd name="connsiteX2" fmla="*/ 895350 w 2041525"/>
                <a:gd name="connsiteY2" fmla="*/ 165791 h 915091"/>
                <a:gd name="connsiteX3" fmla="*/ 946150 w 2041525"/>
                <a:gd name="connsiteY3" fmla="*/ 334066 h 915091"/>
                <a:gd name="connsiteX4" fmla="*/ 1120775 w 2041525"/>
                <a:gd name="connsiteY4" fmla="*/ 235641 h 915091"/>
                <a:gd name="connsiteX5" fmla="*/ 1111250 w 2041525"/>
                <a:gd name="connsiteY5" fmla="*/ 76891 h 915091"/>
                <a:gd name="connsiteX6" fmla="*/ 2041525 w 2041525"/>
                <a:gd name="connsiteY6" fmla="*/ 505516 h 915091"/>
                <a:gd name="connsiteX7" fmla="*/ 1079500 w 2041525"/>
                <a:gd name="connsiteY7" fmla="*/ 915091 h 915091"/>
                <a:gd name="connsiteX8" fmla="*/ 0 w 2041525"/>
                <a:gd name="connsiteY8" fmla="*/ 419791 h 915091"/>
                <a:gd name="connsiteX0" fmla="*/ 0 w 2041525"/>
                <a:gd name="connsiteY0" fmla="*/ 419791 h 915091"/>
                <a:gd name="connsiteX1" fmla="*/ 819150 w 2041525"/>
                <a:gd name="connsiteY1" fmla="*/ 10216 h 915091"/>
                <a:gd name="connsiteX2" fmla="*/ 895350 w 2041525"/>
                <a:gd name="connsiteY2" fmla="*/ 165791 h 915091"/>
                <a:gd name="connsiteX3" fmla="*/ 946150 w 2041525"/>
                <a:gd name="connsiteY3" fmla="*/ 334066 h 915091"/>
                <a:gd name="connsiteX4" fmla="*/ 1120775 w 2041525"/>
                <a:gd name="connsiteY4" fmla="*/ 235641 h 915091"/>
                <a:gd name="connsiteX5" fmla="*/ 1111250 w 2041525"/>
                <a:gd name="connsiteY5" fmla="*/ 76891 h 915091"/>
                <a:gd name="connsiteX6" fmla="*/ 2041525 w 2041525"/>
                <a:gd name="connsiteY6" fmla="*/ 505516 h 915091"/>
                <a:gd name="connsiteX7" fmla="*/ 1079500 w 2041525"/>
                <a:gd name="connsiteY7" fmla="*/ 915091 h 915091"/>
                <a:gd name="connsiteX8" fmla="*/ 0 w 2041525"/>
                <a:gd name="connsiteY8" fmla="*/ 419791 h 915091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111250 w 2041525"/>
                <a:gd name="connsiteY5" fmla="*/ 66675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111250 w 2041525"/>
                <a:gd name="connsiteY5" fmla="*/ 66675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089025 w 2041525"/>
                <a:gd name="connsiteY5" fmla="*/ 69850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089025 w 2041525"/>
                <a:gd name="connsiteY5" fmla="*/ 69850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089025 w 2041525"/>
                <a:gd name="connsiteY5" fmla="*/ 69850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101725 w 2041525"/>
                <a:gd name="connsiteY5" fmla="*/ 69850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41525"/>
                <a:gd name="connsiteY0" fmla="*/ 409575 h 904875"/>
                <a:gd name="connsiteX1" fmla="*/ 819150 w 2041525"/>
                <a:gd name="connsiteY1" fmla="*/ 0 h 904875"/>
                <a:gd name="connsiteX2" fmla="*/ 895350 w 2041525"/>
                <a:gd name="connsiteY2" fmla="*/ 155575 h 904875"/>
                <a:gd name="connsiteX3" fmla="*/ 946150 w 2041525"/>
                <a:gd name="connsiteY3" fmla="*/ 323850 h 904875"/>
                <a:gd name="connsiteX4" fmla="*/ 1120775 w 2041525"/>
                <a:gd name="connsiteY4" fmla="*/ 225425 h 904875"/>
                <a:gd name="connsiteX5" fmla="*/ 1101725 w 2041525"/>
                <a:gd name="connsiteY5" fmla="*/ 69850 h 904875"/>
                <a:gd name="connsiteX6" fmla="*/ 2041525 w 2041525"/>
                <a:gd name="connsiteY6" fmla="*/ 495300 h 904875"/>
                <a:gd name="connsiteX7" fmla="*/ 1079500 w 2041525"/>
                <a:gd name="connsiteY7" fmla="*/ 904875 h 904875"/>
                <a:gd name="connsiteX8" fmla="*/ 0 w 2041525"/>
                <a:gd name="connsiteY8" fmla="*/ 409575 h 904875"/>
                <a:gd name="connsiteX0" fmla="*/ 0 w 2025650"/>
                <a:gd name="connsiteY0" fmla="*/ 409575 h 904875"/>
                <a:gd name="connsiteX1" fmla="*/ 819150 w 2025650"/>
                <a:gd name="connsiteY1" fmla="*/ 0 h 904875"/>
                <a:gd name="connsiteX2" fmla="*/ 895350 w 2025650"/>
                <a:gd name="connsiteY2" fmla="*/ 155575 h 904875"/>
                <a:gd name="connsiteX3" fmla="*/ 946150 w 2025650"/>
                <a:gd name="connsiteY3" fmla="*/ 323850 h 904875"/>
                <a:gd name="connsiteX4" fmla="*/ 1120775 w 2025650"/>
                <a:gd name="connsiteY4" fmla="*/ 225425 h 904875"/>
                <a:gd name="connsiteX5" fmla="*/ 1101725 w 2025650"/>
                <a:gd name="connsiteY5" fmla="*/ 69850 h 904875"/>
                <a:gd name="connsiteX6" fmla="*/ 2025650 w 2025650"/>
                <a:gd name="connsiteY6" fmla="*/ 492125 h 904875"/>
                <a:gd name="connsiteX7" fmla="*/ 1079500 w 2025650"/>
                <a:gd name="connsiteY7" fmla="*/ 904875 h 904875"/>
                <a:gd name="connsiteX8" fmla="*/ 0 w 2025650"/>
                <a:gd name="connsiteY8" fmla="*/ 409575 h 904875"/>
                <a:gd name="connsiteX0" fmla="*/ 0 w 2025650"/>
                <a:gd name="connsiteY0" fmla="*/ 409575 h 892175"/>
                <a:gd name="connsiteX1" fmla="*/ 819150 w 2025650"/>
                <a:gd name="connsiteY1" fmla="*/ 0 h 892175"/>
                <a:gd name="connsiteX2" fmla="*/ 895350 w 2025650"/>
                <a:gd name="connsiteY2" fmla="*/ 155575 h 892175"/>
                <a:gd name="connsiteX3" fmla="*/ 946150 w 2025650"/>
                <a:gd name="connsiteY3" fmla="*/ 323850 h 892175"/>
                <a:gd name="connsiteX4" fmla="*/ 1120775 w 2025650"/>
                <a:gd name="connsiteY4" fmla="*/ 225425 h 892175"/>
                <a:gd name="connsiteX5" fmla="*/ 1101725 w 2025650"/>
                <a:gd name="connsiteY5" fmla="*/ 69850 h 892175"/>
                <a:gd name="connsiteX6" fmla="*/ 2025650 w 2025650"/>
                <a:gd name="connsiteY6" fmla="*/ 492125 h 892175"/>
                <a:gd name="connsiteX7" fmla="*/ 1085850 w 2025650"/>
                <a:gd name="connsiteY7" fmla="*/ 892175 h 892175"/>
                <a:gd name="connsiteX8" fmla="*/ 0 w 2025650"/>
                <a:gd name="connsiteY8" fmla="*/ 409575 h 892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25650" h="892175">
                  <a:moveTo>
                    <a:pt x="0" y="409575"/>
                  </a:moveTo>
                  <a:lnTo>
                    <a:pt x="819150" y="0"/>
                  </a:lnTo>
                  <a:cubicBezTo>
                    <a:pt x="900112" y="47625"/>
                    <a:pt x="905933" y="111125"/>
                    <a:pt x="895350" y="155575"/>
                  </a:cubicBezTo>
                  <a:cubicBezTo>
                    <a:pt x="967317" y="123825"/>
                    <a:pt x="954617" y="281517"/>
                    <a:pt x="946150" y="323850"/>
                  </a:cubicBezTo>
                  <a:lnTo>
                    <a:pt x="1120775" y="225425"/>
                  </a:lnTo>
                  <a:cubicBezTo>
                    <a:pt x="1129242" y="173567"/>
                    <a:pt x="1128183" y="128058"/>
                    <a:pt x="1101725" y="69850"/>
                  </a:cubicBezTo>
                  <a:lnTo>
                    <a:pt x="2025650" y="492125"/>
                  </a:lnTo>
                  <a:lnTo>
                    <a:pt x="1085850" y="892175"/>
                  </a:lnTo>
                  <a:lnTo>
                    <a:pt x="0" y="409575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20000"/>
                    <a:lumOff val="80000"/>
                    <a:alpha val="46000"/>
                  </a:schemeClr>
                </a:gs>
                <a:gs pos="100000">
                  <a:schemeClr val="accent1">
                    <a:tint val="23500"/>
                    <a:satMod val="160000"/>
                    <a:alpha val="1000"/>
                  </a:schemeClr>
                </a:gs>
              </a:gsLst>
              <a:lin ang="0" scaled="1"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3183893" y="2332607"/>
              <a:ext cx="2130982" cy="2654040"/>
            </a:xfrm>
            <a:custGeom>
              <a:avLst/>
              <a:gdLst>
                <a:gd name="connsiteX0" fmla="*/ 3175 w 1746250"/>
                <a:gd name="connsiteY0" fmla="*/ 0 h 2174875"/>
                <a:gd name="connsiteX1" fmla="*/ 0 w 1746250"/>
                <a:gd name="connsiteY1" fmla="*/ 1390650 h 2174875"/>
                <a:gd name="connsiteX2" fmla="*/ 1743075 w 1746250"/>
                <a:gd name="connsiteY2" fmla="*/ 2174875 h 2174875"/>
                <a:gd name="connsiteX3" fmla="*/ 1746250 w 1746250"/>
                <a:gd name="connsiteY3" fmla="*/ 777875 h 2174875"/>
                <a:gd name="connsiteX4" fmla="*/ 3175 w 1746250"/>
                <a:gd name="connsiteY4" fmla="*/ 0 h 217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6250" h="2174875">
                  <a:moveTo>
                    <a:pt x="3175" y="0"/>
                  </a:moveTo>
                  <a:cubicBezTo>
                    <a:pt x="2117" y="463550"/>
                    <a:pt x="1058" y="927100"/>
                    <a:pt x="0" y="1390650"/>
                  </a:cubicBezTo>
                  <a:lnTo>
                    <a:pt x="1743075" y="2174875"/>
                  </a:lnTo>
                  <a:cubicBezTo>
                    <a:pt x="1744133" y="1709208"/>
                    <a:pt x="1745192" y="1243542"/>
                    <a:pt x="1746250" y="777875"/>
                  </a:cubicBezTo>
                  <a:lnTo>
                    <a:pt x="3175" y="0"/>
                  </a:lnTo>
                  <a:close/>
                </a:path>
              </a:pathLst>
            </a:custGeom>
            <a:gradFill>
              <a:gsLst>
                <a:gs pos="0">
                  <a:schemeClr val="accent3">
                    <a:lumMod val="20000"/>
                    <a:lumOff val="80000"/>
                    <a:alpha val="31000"/>
                  </a:schemeClr>
                </a:gs>
                <a:gs pos="80000">
                  <a:schemeClr val="accent3">
                    <a:lumMod val="20000"/>
                    <a:lumOff val="80000"/>
                    <a:alpha val="0"/>
                  </a:schemeClr>
                </a:gs>
                <a:gs pos="100000">
                  <a:schemeClr val="accent1">
                    <a:tint val="23500"/>
                    <a:satMod val="160000"/>
                    <a:alpha val="0"/>
                  </a:schemeClr>
                </a:gs>
              </a:gsLst>
              <a:lin ang="0" scaled="1"/>
            </a:gradFill>
            <a:ln w="0">
              <a:gradFill>
                <a:gsLst>
                  <a:gs pos="0">
                    <a:schemeClr val="accent3">
                      <a:lumMod val="75000"/>
                    </a:schemeClr>
                  </a:gs>
                  <a:gs pos="50000">
                    <a:schemeClr val="accent4">
                      <a:lumMod val="50000"/>
                    </a:schemeClr>
                  </a:gs>
                  <a:gs pos="100000">
                    <a:schemeClr val="accent4">
                      <a:lumMod val="75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3115490" y="4534782"/>
              <a:ext cx="0" cy="1389891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HeroicExtremeLeftFacing" fov="5100000">
                <a:rot lat="1380875" lon="1962238" rev="21094636"/>
              </a:camera>
              <a:lightRig rig="threePt" dir="t"/>
            </a:scene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2400" b="1" spc="600" dirty="0"/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8028245" y="6065561"/>
              <a:ext cx="0" cy="521207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HeroicExtremeLeftFacing" fov="5100000">
                <a:rot lat="1380875" lon="1962238" rev="21094636"/>
              </a:camera>
              <a:lightRig rig="threePt" dir="t"/>
            </a:scene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algn="ctr"/>
              <a:endParaRPr lang="en-US" sz="900" b="1" spc="190" dirty="0"/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4529053" y="1622624"/>
              <a:ext cx="0" cy="1158243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HeroicExtremeLeftFacing" fov="5100000">
                <a:rot lat="827122" lon="2352992" rev="21140494"/>
              </a:camera>
              <a:lightRig rig="threePt" dir="t"/>
            </a:scene3d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2000" b="1" spc="190" dirty="0"/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3793297" y="3241957"/>
              <a:ext cx="3077812" cy="2203819"/>
            </a:xfrm>
            <a:prstGeom prst="rect">
              <a:avLst/>
            </a:prstGeom>
            <a:noFill/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perspectiveHeroicExtremeLeftFacing" fov="5100000">
                <a:rot lat="827122" lon="2352992" rev="21140494"/>
              </a:camera>
              <a:lightRig rig="threePt" dir="t"/>
            </a:scene3d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z="2000" b="1" spc="190" dirty="0"/>
            </a:p>
          </p:txBody>
        </p:sp>
      </p:grpSp>
      <p:pic>
        <p:nvPicPr>
          <p:cNvPr id="160" name="Picture 1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91000" y="2162176"/>
            <a:ext cx="1129795" cy="850944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52217" y="2908795"/>
            <a:ext cx="2285576" cy="490951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62600" y="1752600"/>
            <a:ext cx="1382853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1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0" y="0"/>
            <a:ext cx="9144000" cy="64835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Dispatch</a:t>
            </a: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 bwMode="auto">
          <a:xfrm>
            <a:off x="351967" y="254950"/>
            <a:ext cx="7361238" cy="612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384" tIns="43192" rIns="86384" bIns="43192"/>
          <a:lstStyle>
            <a:lvl1pPr eaLnBrk="0" hangingPunct="0"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dirty="0" smtClean="0">
              <a:solidFill>
                <a:schemeClr val="accent6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established a mission</a:t>
            </a:r>
            <a:endParaRPr lang="en-US" dirty="0"/>
          </a:p>
        </p:txBody>
      </p:sp>
      <p:grpSp>
        <p:nvGrpSpPr>
          <p:cNvPr id="70" name="Group 69"/>
          <p:cNvGrpSpPr/>
          <p:nvPr/>
        </p:nvGrpSpPr>
        <p:grpSpPr>
          <a:xfrm flipH="1">
            <a:off x="8423012" y="80560"/>
            <a:ext cx="283244" cy="283244"/>
            <a:chOff x="5441808" y="1886869"/>
            <a:chExt cx="1022601" cy="1022601"/>
          </a:xfrm>
        </p:grpSpPr>
        <p:sp>
          <p:nvSpPr>
            <p:cNvPr id="78" name="Oval 77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0" name="Picture 14">
              <a:hlinkClick r:id="" action="ppaction://hlinkshowjump?jump=next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81" name="Group 80"/>
          <p:cNvGrpSpPr/>
          <p:nvPr/>
        </p:nvGrpSpPr>
        <p:grpSpPr>
          <a:xfrm>
            <a:off x="8059000" y="80560"/>
            <a:ext cx="283244" cy="283244"/>
            <a:chOff x="5441808" y="1886869"/>
            <a:chExt cx="1022601" cy="1022601"/>
          </a:xfrm>
        </p:grpSpPr>
        <p:sp>
          <p:nvSpPr>
            <p:cNvPr id="82" name="Oval 81"/>
            <p:cNvSpPr/>
            <p:nvPr/>
          </p:nvSpPr>
          <p:spPr>
            <a:xfrm flipH="1">
              <a:off x="5441808" y="1886869"/>
              <a:ext cx="1022601" cy="1022601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83" name="Picture 14">
              <a:hlinkClick r:id="" action="ppaction://hlinkshowjump?jump=previousslide"/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25184" y="2030753"/>
              <a:ext cx="787400" cy="7762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99" name="Group 98"/>
          <p:cNvGrpSpPr/>
          <p:nvPr/>
        </p:nvGrpSpPr>
        <p:grpSpPr>
          <a:xfrm>
            <a:off x="8779385" y="80560"/>
            <a:ext cx="283244" cy="283244"/>
            <a:chOff x="5848350" y="1440270"/>
            <a:chExt cx="662558" cy="662558"/>
          </a:xfrm>
        </p:grpSpPr>
        <p:sp>
          <p:nvSpPr>
            <p:cNvPr id="100" name="Oval 99"/>
            <p:cNvSpPr/>
            <p:nvPr/>
          </p:nvSpPr>
          <p:spPr>
            <a:xfrm flipH="1">
              <a:off x="5848350" y="1440270"/>
              <a:ext cx="662558" cy="662558"/>
            </a:xfrm>
            <a:prstGeom prst="ellipse">
              <a:avLst/>
            </a:prstGeom>
            <a:solidFill>
              <a:schemeClr val="bg1">
                <a:alpha val="68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aseline="-25000" dirty="0" smtClean="0"/>
            </a:p>
            <a:p>
              <a:pPr algn="ctr"/>
              <a:endParaRPr lang="en-US" baseline="-25000" dirty="0"/>
            </a:p>
          </p:txBody>
        </p:sp>
        <p:pic>
          <p:nvPicPr>
            <p:cNvPr id="101" name="Picture 9">
              <a:hlinkClick r:id="rId4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lum bright="20000" contrast="-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4820" y="1536340"/>
              <a:ext cx="509618" cy="470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0" y="2435134"/>
            <a:ext cx="4023360" cy="4020457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>
          <a:xfrm>
            <a:off x="277811" y="2393950"/>
            <a:ext cx="5739449" cy="346075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dirty="0" smtClean="0"/>
              <a:t>Empower teams to delight our clients, </a:t>
            </a:r>
          </a:p>
          <a:p>
            <a:pPr marL="0" indent="0">
              <a:buFontTx/>
              <a:buNone/>
            </a:pPr>
            <a:r>
              <a:rPr lang="en-US" dirty="0" smtClean="0"/>
              <a:t>through early and continuous delivery, </a:t>
            </a:r>
          </a:p>
          <a:p>
            <a:pPr marL="0" indent="0">
              <a:buFontTx/>
              <a:buNone/>
            </a:pPr>
            <a:r>
              <a:rPr lang="en-US" dirty="0" smtClean="0"/>
              <a:t>of the most valuable and highest quality software, quickly and sustainably, </a:t>
            </a:r>
          </a:p>
          <a:p>
            <a:pPr marL="0" indent="0">
              <a:buFontTx/>
              <a:buNone/>
            </a:pPr>
            <a:r>
              <a:rPr lang="en-US" dirty="0" smtClean="0"/>
              <a:t>within a principled delivery framework, </a:t>
            </a:r>
          </a:p>
          <a:p>
            <a:pPr marL="0" indent="0">
              <a:buFontTx/>
              <a:buNone/>
            </a:pPr>
            <a:r>
              <a:rPr lang="en-US" dirty="0" smtClean="0"/>
              <a:t>founded upon The Mitchell Way.</a:t>
            </a:r>
            <a:endParaRPr lang="en-US" dirty="0"/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1300" y="1308100"/>
            <a:ext cx="7361238" cy="612775"/>
          </a:xfrm>
          <a:prstGeom prst="rect">
            <a:avLst/>
          </a:prstGeom>
        </p:spPr>
        <p:txBody>
          <a:bodyPr/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5400" dirty="0" smtClean="0">
                <a:solidFill>
                  <a:schemeClr val="tx1"/>
                </a:solidFill>
              </a:rPr>
              <a:t>Our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 (</a:t>
            </a:r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M</a:t>
            </a:r>
            <a:r>
              <a:rPr lang="en-US" sz="5400" dirty="0" smtClean="0">
                <a:solidFill>
                  <a:schemeClr val="accent1">
                    <a:lumMod val="75000"/>
                  </a:schemeClr>
                </a:solidFill>
              </a:rPr>
              <a:t>)</a:t>
            </a:r>
            <a:r>
              <a:rPr lang="en-US" sz="5400" dirty="0" err="1" smtClean="0"/>
              <a:t>ission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9462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5GI9EuHOUyi_kkRQGQAC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5GI9EuHOUyi_kkRQGQACw"/>
</p:tagLst>
</file>

<file path=ppt/theme/theme1.xml><?xml version="1.0" encoding="utf-8"?>
<a:theme xmlns:a="http://schemas.openxmlformats.org/drawingml/2006/main" name="1_Default Design">
  <a:themeElements>
    <a:clrScheme name="Mitchell 2011 P&amp;C Conference">
      <a:dk1>
        <a:srgbClr val="000000"/>
      </a:dk1>
      <a:lt1>
        <a:srgbClr val="FFFFFF"/>
      </a:lt1>
      <a:dk2>
        <a:srgbClr val="000000"/>
      </a:dk2>
      <a:lt2>
        <a:srgbClr val="ADAFB2"/>
      </a:lt2>
      <a:accent1>
        <a:srgbClr val="00A3DD"/>
      </a:accent1>
      <a:accent2>
        <a:srgbClr val="AABA0A"/>
      </a:accent2>
      <a:accent3>
        <a:srgbClr val="EAAF0F"/>
      </a:accent3>
      <a:accent4>
        <a:srgbClr val="7AA891"/>
      </a:accent4>
      <a:accent5>
        <a:srgbClr val="7F2860"/>
      </a:accent5>
      <a:accent6>
        <a:srgbClr val="A0A0A1"/>
      </a:accent6>
      <a:hlink>
        <a:srgbClr val="00A3DD"/>
      </a:hlink>
      <a:folHlink>
        <a:srgbClr val="A0A0A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CreateDate xmlns="EDF66041-77CE-4F5A-AE13-CF313FC7A571" xsi:nil="true"/>
    <PublishingExpirationDate xmlns="http://schemas.microsoft.com/sharepoint/v3" xsi:nil="true"/>
    <PublishingStartDate xmlns="http://schemas.microsoft.com/sharepoint/v3" xsi:nil="true"/>
    <wic_System_Copyright xmlns="http://schemas.microsoft.com/sharepoint/v3/fields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E8BF3094FDAB43844780855610286D" ma:contentTypeVersion="3" ma:contentTypeDescription="Create a new document." ma:contentTypeScope="" ma:versionID="26757bded31534fba126a6d549d987ee">
  <xsd:schema xmlns:xsd="http://www.w3.org/2001/XMLSchema" xmlns:xs="http://www.w3.org/2001/XMLSchema" xmlns:p="http://schemas.microsoft.com/office/2006/metadata/properties" xmlns:ns1="http://schemas.microsoft.com/sharepoint/v3" xmlns:ns2="8eb2712f-98a7-4dc2-a26f-aa1fa7d7c404" targetNamespace="http://schemas.microsoft.com/office/2006/metadata/properties" ma:root="true" ma:fieldsID="f1b9a700c8e662f1f0d59d38be30a796" ns1:_="" ns2:_="">
    <xsd:import namespace="http://schemas.microsoft.com/sharepoint/v3"/>
    <xsd:import namespace="8eb2712f-98a7-4dc2-a26f-aa1fa7d7c404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_dlc_DocId" minOccurs="0"/>
                <xsd:element ref="ns2:_dlc_DocIdUrl" minOccurs="0"/>
                <xsd:element ref="ns2:_dlc_DocIdPersistId" minOccurs="0"/>
                <xsd:element ref="ns1:AssignedTo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ssignedTo" ma:index="12" nillable="true" ma:displayName="Assigned To" ma:list="UserInfo" ma:SearchPeopleOnly="false" ma:SharePointGroup="0" ma:internalName="AssignedTo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b2712f-98a7-4dc2-a26f-aa1fa7d7c404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acb78174-88d4-486f-af74-a57b673a72f3}" ma:internalName="TaxCatchAll" ma:showField="CatchAllData" ma:web="8eb2712f-98a7-4dc2-a26f-aa1fa7d7c4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_dlc_DocId" ma:index="9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0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13" nillable="true" ma:displayName="Taxonomy Catch All Column" ma:hidden="true" ma:list="{acb78174-88d4-486f-af74-a57b673a72f3}" ma:internalName="TaxCatchAll" ma:showField="CatchAllData" ma:web="8eb2712f-98a7-4dc2-a26f-aa1fa7d7c4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79C5C1-4E3F-441C-8156-1E2328234DFA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DF58776-1565-4196-87EC-C77C06B903F1}">
  <ds:schemaRefs>
    <ds:schemaRef ds:uri="http://schemas.microsoft.com/sharepoint/v3"/>
    <ds:schemaRef ds:uri="http://purl.org/dc/dcmitype/"/>
    <ds:schemaRef ds:uri="EDF66041-77CE-4F5A-AE13-CF313FC7A571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sharepoint/v3/field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79F4D885-2482-4E0F-8970-0958262A7E33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BD54D7DF-15B9-4176-B99B-7BF79576AD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eb2712f-98a7-4dc2-a26f-aa1fa7d7c4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26900</TotalTime>
  <Words>2086</Words>
  <Application>Microsoft Macintosh PowerPoint</Application>
  <PresentationFormat>On-screen Show (4:3)</PresentationFormat>
  <Paragraphs>466</Paragraphs>
  <Slides>46</Slides>
  <Notes>45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47" baseType="lpstr">
      <vt:lpstr>1_Default Design</vt:lpstr>
      <vt:lpstr>PowerPoint Presentation</vt:lpstr>
      <vt:lpstr>A bit about me</vt:lpstr>
      <vt:lpstr>Mitchell Corporate Overview</vt:lpstr>
      <vt:lpstr>Mitchell Solutions</vt:lpstr>
      <vt:lpstr>The Mitchell Way</vt:lpstr>
      <vt:lpstr>We made a BIG LEAP</vt:lpstr>
      <vt:lpstr>PowerPoint Presentation</vt:lpstr>
      <vt:lpstr>Our Lean|Agile Journey</vt:lpstr>
      <vt:lpstr>We established a mission</vt:lpstr>
      <vt:lpstr>Expected Benefits</vt:lpstr>
      <vt:lpstr>The Big Picture</vt:lpstr>
      <vt:lpstr>Dean Leffingwell and Team</vt:lpstr>
      <vt:lpstr>Our Lean|Agile Rollout</vt:lpstr>
      <vt:lpstr>PowerPoint Presentation</vt:lpstr>
      <vt:lpstr>Where are we today?</vt:lpstr>
      <vt:lpstr>Some stats</vt:lpstr>
      <vt:lpstr>The Trains Keep Rolling</vt:lpstr>
      <vt:lpstr>Our Lean|Agile Journey</vt:lpstr>
      <vt:lpstr>The Lean Thinking Enterprise</vt:lpstr>
      <vt:lpstr>Our Problem</vt:lpstr>
      <vt:lpstr>We can do it!</vt:lpstr>
      <vt:lpstr>Interdependencies (1)</vt:lpstr>
      <vt:lpstr>Interdependencies (2)</vt:lpstr>
      <vt:lpstr>Take a pulse check once in a while</vt:lpstr>
      <vt:lpstr>Align Everyone</vt:lpstr>
      <vt:lpstr>Leverage Your Leadership</vt:lpstr>
      <vt:lpstr>Autonomy</vt:lpstr>
      <vt:lpstr>Promote and Hire for Culture</vt:lpstr>
      <vt:lpstr>Team Dynamics Matter</vt:lpstr>
      <vt:lpstr>Know your customers (1)</vt:lpstr>
      <vt:lpstr>Know your customers (3)</vt:lpstr>
      <vt:lpstr>Create Shared Experiences (1)</vt:lpstr>
      <vt:lpstr>Celebrate</vt:lpstr>
      <vt:lpstr>Find some nuts</vt:lpstr>
      <vt:lpstr>PowerPoint Presentation</vt:lpstr>
      <vt:lpstr>Only the Sith deals in absolutes</vt:lpstr>
      <vt:lpstr>A few bright spots</vt:lpstr>
      <vt:lpstr>The results 1 year later</vt:lpstr>
      <vt:lpstr>Only the Sith deals in absolutes</vt:lpstr>
      <vt:lpstr>Only the Sith deals in absolutes</vt:lpstr>
      <vt:lpstr>Response to Lean|Agile</vt:lpstr>
      <vt:lpstr>What’s Next?</vt:lpstr>
      <vt:lpstr>An Open Invitation</vt:lpstr>
      <vt:lpstr>About Us</vt:lpstr>
      <vt:lpstr>We are Hiring</vt:lpstr>
      <vt:lpstr>Thank you</vt:lpstr>
    </vt:vector>
  </TitlesOfParts>
  <Company>Mitchell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Mitchell APD Insurance Corporate Deck</dc:title>
  <dc:subject>Insurance suite overview; WorkCenter presentation</dc:subject>
  <dc:creator>Heather Jackson, Nate Raskin</dc:creator>
  <cp:keywords>APD Corporate Deck Insurance, WorkCenter overview</cp:keywords>
  <cp:lastModifiedBy>Dean Leffingwell</cp:lastModifiedBy>
  <cp:revision>1659</cp:revision>
  <cp:lastPrinted>2012-08-21T23:48:54Z</cp:lastPrinted>
  <dcterms:created xsi:type="dcterms:W3CDTF">2009-03-03T19:26:06Z</dcterms:created>
  <dcterms:modified xsi:type="dcterms:W3CDTF">2013-06-27T15:48:34Z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0x01010071E8BF3094FDAB43844780855610286D</vt:lpwstr>
  </property>
</Properties>
</file>